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81" r:id="rId4"/>
    <p:sldId id="291" r:id="rId5"/>
    <p:sldId id="282" r:id="rId6"/>
    <p:sldId id="280" r:id="rId7"/>
    <p:sldId id="283" r:id="rId8"/>
    <p:sldId id="297" r:id="rId9"/>
    <p:sldId id="284" r:id="rId10"/>
    <p:sldId id="285" r:id="rId11"/>
    <p:sldId id="286" r:id="rId12"/>
    <p:sldId id="293" r:id="rId13"/>
    <p:sldId id="287" r:id="rId14"/>
    <p:sldId id="277" r:id="rId15"/>
    <p:sldId id="288" r:id="rId16"/>
    <p:sldId id="289" r:id="rId17"/>
    <p:sldId id="290" r:id="rId18"/>
    <p:sldId id="278" r:id="rId19"/>
  </p:sldIdLst>
  <p:sldSz cx="12192000" cy="6858000"/>
  <p:notesSz cx="6808788" cy="994092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3" d="100"/>
          <a:sy n="123" d="100"/>
        </p:scale>
        <p:origin x="96"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4779F8-CC6D-DB1D-4478-EB0A41DE86F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7A95D4E-8432-39CC-1306-4AA9526E29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0A7295A-157C-8E48-1BA8-0CBF95B3A125}"/>
              </a:ext>
            </a:extLst>
          </p:cNvPr>
          <p:cNvSpPr>
            <a:spLocks noGrp="1"/>
          </p:cNvSpPr>
          <p:nvPr>
            <p:ph type="dt" sz="half" idx="10"/>
          </p:nvPr>
        </p:nvSpPr>
        <p:spPr/>
        <p:txBody>
          <a:bodyPr/>
          <a:lstStyle/>
          <a:p>
            <a:fld id="{6A595122-C420-4197-852C-8455495F08F8}" type="datetimeFigureOut">
              <a:rPr lang="sv-SE" smtClean="0"/>
              <a:t>2024-09-19</a:t>
            </a:fld>
            <a:endParaRPr lang="sv-SE"/>
          </a:p>
        </p:txBody>
      </p:sp>
      <p:sp>
        <p:nvSpPr>
          <p:cNvPr id="5" name="Platshållare för sidfot 4">
            <a:extLst>
              <a:ext uri="{FF2B5EF4-FFF2-40B4-BE49-F238E27FC236}">
                <a16:creationId xmlns:a16="http://schemas.microsoft.com/office/drawing/2014/main" id="{7F3473A4-505B-5140-9748-E9913B509CC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924293C-3FEC-258C-54BC-00BA3EE130C3}"/>
              </a:ext>
            </a:extLst>
          </p:cNvPr>
          <p:cNvSpPr>
            <a:spLocks noGrp="1"/>
          </p:cNvSpPr>
          <p:nvPr>
            <p:ph type="sldNum" sz="quarter" idx="12"/>
          </p:nvPr>
        </p:nvSpPr>
        <p:spPr/>
        <p:txBody>
          <a:bodyPr/>
          <a:lstStyle/>
          <a:p>
            <a:fld id="{C418C3BA-0DCD-4CC5-90ED-19B89EA937A6}" type="slidenum">
              <a:rPr lang="sv-SE" smtClean="0"/>
              <a:t>‹#›</a:t>
            </a:fld>
            <a:endParaRPr lang="sv-SE"/>
          </a:p>
        </p:txBody>
      </p:sp>
    </p:spTree>
    <p:extLst>
      <p:ext uri="{BB962C8B-B14F-4D97-AF65-F5344CB8AC3E}">
        <p14:creationId xmlns:p14="http://schemas.microsoft.com/office/powerpoint/2010/main" val="3199701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8600CA-81EC-F7C8-E96D-BE93383D4D5D}"/>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D7F1703-E2B3-A559-CA06-802DB269EE1A}"/>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5018EE2-8FB2-C372-1DE0-BF8572767484}"/>
              </a:ext>
            </a:extLst>
          </p:cNvPr>
          <p:cNvSpPr>
            <a:spLocks noGrp="1"/>
          </p:cNvSpPr>
          <p:nvPr>
            <p:ph type="dt" sz="half" idx="10"/>
          </p:nvPr>
        </p:nvSpPr>
        <p:spPr/>
        <p:txBody>
          <a:bodyPr/>
          <a:lstStyle/>
          <a:p>
            <a:fld id="{6A595122-C420-4197-852C-8455495F08F8}" type="datetimeFigureOut">
              <a:rPr lang="sv-SE" smtClean="0"/>
              <a:t>2024-09-19</a:t>
            </a:fld>
            <a:endParaRPr lang="sv-SE"/>
          </a:p>
        </p:txBody>
      </p:sp>
      <p:sp>
        <p:nvSpPr>
          <p:cNvPr id="5" name="Platshållare för sidfot 4">
            <a:extLst>
              <a:ext uri="{FF2B5EF4-FFF2-40B4-BE49-F238E27FC236}">
                <a16:creationId xmlns:a16="http://schemas.microsoft.com/office/drawing/2014/main" id="{B0EE6FBA-1D84-FC0A-AC15-A5FE00E7695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86AB965-1233-0BCD-F7B7-5D608A201125}"/>
              </a:ext>
            </a:extLst>
          </p:cNvPr>
          <p:cNvSpPr>
            <a:spLocks noGrp="1"/>
          </p:cNvSpPr>
          <p:nvPr>
            <p:ph type="sldNum" sz="quarter" idx="12"/>
          </p:nvPr>
        </p:nvSpPr>
        <p:spPr/>
        <p:txBody>
          <a:bodyPr/>
          <a:lstStyle/>
          <a:p>
            <a:fld id="{C418C3BA-0DCD-4CC5-90ED-19B89EA937A6}" type="slidenum">
              <a:rPr lang="sv-SE" smtClean="0"/>
              <a:t>‹#›</a:t>
            </a:fld>
            <a:endParaRPr lang="sv-SE"/>
          </a:p>
        </p:txBody>
      </p:sp>
    </p:spTree>
    <p:extLst>
      <p:ext uri="{BB962C8B-B14F-4D97-AF65-F5344CB8AC3E}">
        <p14:creationId xmlns:p14="http://schemas.microsoft.com/office/powerpoint/2010/main" val="3376645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EBBA8FDC-FF9B-4CF0-063A-70779AD8DE2A}"/>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C78E41A-542E-31C6-37A0-A3C8A9A21B27}"/>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4DC0CAD-5052-7FE1-F669-FADBC28D22C4}"/>
              </a:ext>
            </a:extLst>
          </p:cNvPr>
          <p:cNvSpPr>
            <a:spLocks noGrp="1"/>
          </p:cNvSpPr>
          <p:nvPr>
            <p:ph type="dt" sz="half" idx="10"/>
          </p:nvPr>
        </p:nvSpPr>
        <p:spPr/>
        <p:txBody>
          <a:bodyPr/>
          <a:lstStyle/>
          <a:p>
            <a:fld id="{6A595122-C420-4197-852C-8455495F08F8}" type="datetimeFigureOut">
              <a:rPr lang="sv-SE" smtClean="0"/>
              <a:t>2024-09-19</a:t>
            </a:fld>
            <a:endParaRPr lang="sv-SE"/>
          </a:p>
        </p:txBody>
      </p:sp>
      <p:sp>
        <p:nvSpPr>
          <p:cNvPr id="5" name="Platshållare för sidfot 4">
            <a:extLst>
              <a:ext uri="{FF2B5EF4-FFF2-40B4-BE49-F238E27FC236}">
                <a16:creationId xmlns:a16="http://schemas.microsoft.com/office/drawing/2014/main" id="{22E0F099-D549-C999-D98C-67D1E54D6EC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D4F5D41-09C5-F5B7-0123-5CC2BEDE6661}"/>
              </a:ext>
            </a:extLst>
          </p:cNvPr>
          <p:cNvSpPr>
            <a:spLocks noGrp="1"/>
          </p:cNvSpPr>
          <p:nvPr>
            <p:ph type="sldNum" sz="quarter" idx="12"/>
          </p:nvPr>
        </p:nvSpPr>
        <p:spPr/>
        <p:txBody>
          <a:bodyPr/>
          <a:lstStyle/>
          <a:p>
            <a:fld id="{C418C3BA-0DCD-4CC5-90ED-19B89EA937A6}" type="slidenum">
              <a:rPr lang="sv-SE" smtClean="0"/>
              <a:t>‹#›</a:t>
            </a:fld>
            <a:endParaRPr lang="sv-SE"/>
          </a:p>
        </p:txBody>
      </p:sp>
    </p:spTree>
    <p:extLst>
      <p:ext uri="{BB962C8B-B14F-4D97-AF65-F5344CB8AC3E}">
        <p14:creationId xmlns:p14="http://schemas.microsoft.com/office/powerpoint/2010/main" val="3248682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929AA1-CC2D-4219-087A-583651B3A85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F56833F-6109-00E8-8B5A-C5A6D2295727}"/>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0C8ADFF-4819-552A-F67C-3824510F497E}"/>
              </a:ext>
            </a:extLst>
          </p:cNvPr>
          <p:cNvSpPr>
            <a:spLocks noGrp="1"/>
          </p:cNvSpPr>
          <p:nvPr>
            <p:ph type="dt" sz="half" idx="10"/>
          </p:nvPr>
        </p:nvSpPr>
        <p:spPr/>
        <p:txBody>
          <a:bodyPr/>
          <a:lstStyle/>
          <a:p>
            <a:fld id="{6A595122-C420-4197-852C-8455495F08F8}" type="datetimeFigureOut">
              <a:rPr lang="sv-SE" smtClean="0"/>
              <a:t>2024-09-19</a:t>
            </a:fld>
            <a:endParaRPr lang="sv-SE"/>
          </a:p>
        </p:txBody>
      </p:sp>
      <p:sp>
        <p:nvSpPr>
          <p:cNvPr id="5" name="Platshållare för sidfot 4">
            <a:extLst>
              <a:ext uri="{FF2B5EF4-FFF2-40B4-BE49-F238E27FC236}">
                <a16:creationId xmlns:a16="http://schemas.microsoft.com/office/drawing/2014/main" id="{0E08F7E9-9D1D-B768-66C7-6D49340B930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5B50F22-277C-5689-D0F1-F98E8B1D28D1}"/>
              </a:ext>
            </a:extLst>
          </p:cNvPr>
          <p:cNvSpPr>
            <a:spLocks noGrp="1"/>
          </p:cNvSpPr>
          <p:nvPr>
            <p:ph type="sldNum" sz="quarter" idx="12"/>
          </p:nvPr>
        </p:nvSpPr>
        <p:spPr/>
        <p:txBody>
          <a:bodyPr/>
          <a:lstStyle/>
          <a:p>
            <a:fld id="{C418C3BA-0DCD-4CC5-90ED-19B89EA937A6}" type="slidenum">
              <a:rPr lang="sv-SE" smtClean="0"/>
              <a:t>‹#›</a:t>
            </a:fld>
            <a:endParaRPr lang="sv-SE"/>
          </a:p>
        </p:txBody>
      </p:sp>
    </p:spTree>
    <p:extLst>
      <p:ext uri="{BB962C8B-B14F-4D97-AF65-F5344CB8AC3E}">
        <p14:creationId xmlns:p14="http://schemas.microsoft.com/office/powerpoint/2010/main" val="1012152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B037C8-C4F2-E5BA-3B78-3D6D67EFE962}"/>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9F17E5A1-6F95-1FF7-9DEB-246778F522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EDEED69D-8E7D-B328-E306-F7CEA384344D}"/>
              </a:ext>
            </a:extLst>
          </p:cNvPr>
          <p:cNvSpPr>
            <a:spLocks noGrp="1"/>
          </p:cNvSpPr>
          <p:nvPr>
            <p:ph type="dt" sz="half" idx="10"/>
          </p:nvPr>
        </p:nvSpPr>
        <p:spPr/>
        <p:txBody>
          <a:bodyPr/>
          <a:lstStyle/>
          <a:p>
            <a:fld id="{6A595122-C420-4197-852C-8455495F08F8}" type="datetimeFigureOut">
              <a:rPr lang="sv-SE" smtClean="0"/>
              <a:t>2024-09-19</a:t>
            </a:fld>
            <a:endParaRPr lang="sv-SE"/>
          </a:p>
        </p:txBody>
      </p:sp>
      <p:sp>
        <p:nvSpPr>
          <p:cNvPr id="5" name="Platshållare för sidfot 4">
            <a:extLst>
              <a:ext uri="{FF2B5EF4-FFF2-40B4-BE49-F238E27FC236}">
                <a16:creationId xmlns:a16="http://schemas.microsoft.com/office/drawing/2014/main" id="{81A6C141-4DD3-6068-57A8-79DD892E47A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A87268C-A406-6D00-B3BC-E76AD1037068}"/>
              </a:ext>
            </a:extLst>
          </p:cNvPr>
          <p:cNvSpPr>
            <a:spLocks noGrp="1"/>
          </p:cNvSpPr>
          <p:nvPr>
            <p:ph type="sldNum" sz="quarter" idx="12"/>
          </p:nvPr>
        </p:nvSpPr>
        <p:spPr/>
        <p:txBody>
          <a:bodyPr/>
          <a:lstStyle/>
          <a:p>
            <a:fld id="{C418C3BA-0DCD-4CC5-90ED-19B89EA937A6}" type="slidenum">
              <a:rPr lang="sv-SE" smtClean="0"/>
              <a:t>‹#›</a:t>
            </a:fld>
            <a:endParaRPr lang="sv-SE"/>
          </a:p>
        </p:txBody>
      </p:sp>
    </p:spTree>
    <p:extLst>
      <p:ext uri="{BB962C8B-B14F-4D97-AF65-F5344CB8AC3E}">
        <p14:creationId xmlns:p14="http://schemas.microsoft.com/office/powerpoint/2010/main" val="803113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588D89-AFD4-4B35-9A0E-22A4F968BCB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9FC708C-E5C8-EB89-5B39-EC409D8A22F5}"/>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AB89136A-4DDF-109C-E7B6-6F785D2DA814}"/>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0F6D0171-A172-68E0-60A5-887B06C941F5}"/>
              </a:ext>
            </a:extLst>
          </p:cNvPr>
          <p:cNvSpPr>
            <a:spLocks noGrp="1"/>
          </p:cNvSpPr>
          <p:nvPr>
            <p:ph type="dt" sz="half" idx="10"/>
          </p:nvPr>
        </p:nvSpPr>
        <p:spPr/>
        <p:txBody>
          <a:bodyPr/>
          <a:lstStyle/>
          <a:p>
            <a:fld id="{6A595122-C420-4197-852C-8455495F08F8}" type="datetimeFigureOut">
              <a:rPr lang="sv-SE" smtClean="0"/>
              <a:t>2024-09-19</a:t>
            </a:fld>
            <a:endParaRPr lang="sv-SE"/>
          </a:p>
        </p:txBody>
      </p:sp>
      <p:sp>
        <p:nvSpPr>
          <p:cNvPr id="6" name="Platshållare för sidfot 5">
            <a:extLst>
              <a:ext uri="{FF2B5EF4-FFF2-40B4-BE49-F238E27FC236}">
                <a16:creationId xmlns:a16="http://schemas.microsoft.com/office/drawing/2014/main" id="{4BBEBD27-F291-DB86-2E5B-E73EB68B20D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CF9EBBB-BDD6-28CC-3409-55C8A1952EFF}"/>
              </a:ext>
            </a:extLst>
          </p:cNvPr>
          <p:cNvSpPr>
            <a:spLocks noGrp="1"/>
          </p:cNvSpPr>
          <p:nvPr>
            <p:ph type="sldNum" sz="quarter" idx="12"/>
          </p:nvPr>
        </p:nvSpPr>
        <p:spPr/>
        <p:txBody>
          <a:bodyPr/>
          <a:lstStyle/>
          <a:p>
            <a:fld id="{C418C3BA-0DCD-4CC5-90ED-19B89EA937A6}" type="slidenum">
              <a:rPr lang="sv-SE" smtClean="0"/>
              <a:t>‹#›</a:t>
            </a:fld>
            <a:endParaRPr lang="sv-SE"/>
          </a:p>
        </p:txBody>
      </p:sp>
    </p:spTree>
    <p:extLst>
      <p:ext uri="{BB962C8B-B14F-4D97-AF65-F5344CB8AC3E}">
        <p14:creationId xmlns:p14="http://schemas.microsoft.com/office/powerpoint/2010/main" val="3944732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68BCB1-4F6E-CFFD-2E6A-7189338B8076}"/>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6DC9171-0E29-20AF-311E-246D60B852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77BBACB6-D5E6-8DC2-430C-85DE1BC9F454}"/>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BB573BA8-D124-8375-772A-A133A6AA99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B5F0BB78-30D9-FBA5-01F0-0050D259159F}"/>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FA905813-21A9-3C33-F528-EDD44C2F17E3}"/>
              </a:ext>
            </a:extLst>
          </p:cNvPr>
          <p:cNvSpPr>
            <a:spLocks noGrp="1"/>
          </p:cNvSpPr>
          <p:nvPr>
            <p:ph type="dt" sz="half" idx="10"/>
          </p:nvPr>
        </p:nvSpPr>
        <p:spPr/>
        <p:txBody>
          <a:bodyPr/>
          <a:lstStyle/>
          <a:p>
            <a:fld id="{6A595122-C420-4197-852C-8455495F08F8}" type="datetimeFigureOut">
              <a:rPr lang="sv-SE" smtClean="0"/>
              <a:t>2024-09-19</a:t>
            </a:fld>
            <a:endParaRPr lang="sv-SE"/>
          </a:p>
        </p:txBody>
      </p:sp>
      <p:sp>
        <p:nvSpPr>
          <p:cNvPr id="8" name="Platshållare för sidfot 7">
            <a:extLst>
              <a:ext uri="{FF2B5EF4-FFF2-40B4-BE49-F238E27FC236}">
                <a16:creationId xmlns:a16="http://schemas.microsoft.com/office/drawing/2014/main" id="{7903A941-A672-562A-1597-67D64D86E8C8}"/>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F78669BB-A779-CFCD-8DD6-314133BFCD19}"/>
              </a:ext>
            </a:extLst>
          </p:cNvPr>
          <p:cNvSpPr>
            <a:spLocks noGrp="1"/>
          </p:cNvSpPr>
          <p:nvPr>
            <p:ph type="sldNum" sz="quarter" idx="12"/>
          </p:nvPr>
        </p:nvSpPr>
        <p:spPr/>
        <p:txBody>
          <a:bodyPr/>
          <a:lstStyle/>
          <a:p>
            <a:fld id="{C418C3BA-0DCD-4CC5-90ED-19B89EA937A6}" type="slidenum">
              <a:rPr lang="sv-SE" smtClean="0"/>
              <a:t>‹#›</a:t>
            </a:fld>
            <a:endParaRPr lang="sv-SE"/>
          </a:p>
        </p:txBody>
      </p:sp>
    </p:spTree>
    <p:extLst>
      <p:ext uri="{BB962C8B-B14F-4D97-AF65-F5344CB8AC3E}">
        <p14:creationId xmlns:p14="http://schemas.microsoft.com/office/powerpoint/2010/main" val="1427493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BC7B29-0B2A-6A21-F1E5-8D27E531356F}"/>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53D70CB0-EDA1-2146-E9BF-7A67248310A3}"/>
              </a:ext>
            </a:extLst>
          </p:cNvPr>
          <p:cNvSpPr>
            <a:spLocks noGrp="1"/>
          </p:cNvSpPr>
          <p:nvPr>
            <p:ph type="dt" sz="half" idx="10"/>
          </p:nvPr>
        </p:nvSpPr>
        <p:spPr/>
        <p:txBody>
          <a:bodyPr/>
          <a:lstStyle/>
          <a:p>
            <a:fld id="{6A595122-C420-4197-852C-8455495F08F8}" type="datetimeFigureOut">
              <a:rPr lang="sv-SE" smtClean="0"/>
              <a:t>2024-09-19</a:t>
            </a:fld>
            <a:endParaRPr lang="sv-SE"/>
          </a:p>
        </p:txBody>
      </p:sp>
      <p:sp>
        <p:nvSpPr>
          <p:cNvPr id="4" name="Platshållare för sidfot 3">
            <a:extLst>
              <a:ext uri="{FF2B5EF4-FFF2-40B4-BE49-F238E27FC236}">
                <a16:creationId xmlns:a16="http://schemas.microsoft.com/office/drawing/2014/main" id="{A421DAE3-FD7B-18D9-E5AE-EDA3CC65AD0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9E114FF-D550-9911-C10D-442EFFFC3CD2}"/>
              </a:ext>
            </a:extLst>
          </p:cNvPr>
          <p:cNvSpPr>
            <a:spLocks noGrp="1"/>
          </p:cNvSpPr>
          <p:nvPr>
            <p:ph type="sldNum" sz="quarter" idx="12"/>
          </p:nvPr>
        </p:nvSpPr>
        <p:spPr/>
        <p:txBody>
          <a:bodyPr/>
          <a:lstStyle/>
          <a:p>
            <a:fld id="{C418C3BA-0DCD-4CC5-90ED-19B89EA937A6}" type="slidenum">
              <a:rPr lang="sv-SE" smtClean="0"/>
              <a:t>‹#›</a:t>
            </a:fld>
            <a:endParaRPr lang="sv-SE"/>
          </a:p>
        </p:txBody>
      </p:sp>
    </p:spTree>
    <p:extLst>
      <p:ext uri="{BB962C8B-B14F-4D97-AF65-F5344CB8AC3E}">
        <p14:creationId xmlns:p14="http://schemas.microsoft.com/office/powerpoint/2010/main" val="1832091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09AF9B2-68D9-749E-0BE2-304963121ADD}"/>
              </a:ext>
            </a:extLst>
          </p:cNvPr>
          <p:cNvSpPr>
            <a:spLocks noGrp="1"/>
          </p:cNvSpPr>
          <p:nvPr>
            <p:ph type="dt" sz="half" idx="10"/>
          </p:nvPr>
        </p:nvSpPr>
        <p:spPr/>
        <p:txBody>
          <a:bodyPr/>
          <a:lstStyle/>
          <a:p>
            <a:fld id="{6A595122-C420-4197-852C-8455495F08F8}" type="datetimeFigureOut">
              <a:rPr lang="sv-SE" smtClean="0"/>
              <a:t>2024-09-19</a:t>
            </a:fld>
            <a:endParaRPr lang="sv-SE"/>
          </a:p>
        </p:txBody>
      </p:sp>
      <p:sp>
        <p:nvSpPr>
          <p:cNvPr id="3" name="Platshållare för sidfot 2">
            <a:extLst>
              <a:ext uri="{FF2B5EF4-FFF2-40B4-BE49-F238E27FC236}">
                <a16:creationId xmlns:a16="http://schemas.microsoft.com/office/drawing/2014/main" id="{3D69CA60-60D8-A4D0-8035-78DEC36E30A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7147BA98-4FB9-FF1C-2818-7413C4EB9F5B}"/>
              </a:ext>
            </a:extLst>
          </p:cNvPr>
          <p:cNvSpPr>
            <a:spLocks noGrp="1"/>
          </p:cNvSpPr>
          <p:nvPr>
            <p:ph type="sldNum" sz="quarter" idx="12"/>
          </p:nvPr>
        </p:nvSpPr>
        <p:spPr/>
        <p:txBody>
          <a:bodyPr/>
          <a:lstStyle/>
          <a:p>
            <a:fld id="{C418C3BA-0DCD-4CC5-90ED-19B89EA937A6}" type="slidenum">
              <a:rPr lang="sv-SE" smtClean="0"/>
              <a:t>‹#›</a:t>
            </a:fld>
            <a:endParaRPr lang="sv-SE"/>
          </a:p>
        </p:txBody>
      </p:sp>
    </p:spTree>
    <p:extLst>
      <p:ext uri="{BB962C8B-B14F-4D97-AF65-F5344CB8AC3E}">
        <p14:creationId xmlns:p14="http://schemas.microsoft.com/office/powerpoint/2010/main" val="1631333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9D6CFA-3631-0150-97FD-BFD550F50F2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A8BF9B8-9331-80F7-67E0-CDFBFE82AC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757C836E-17CF-F405-54A1-293915200C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5355F55-FD15-8BD4-B6EB-0AAD0D24C9F2}"/>
              </a:ext>
            </a:extLst>
          </p:cNvPr>
          <p:cNvSpPr>
            <a:spLocks noGrp="1"/>
          </p:cNvSpPr>
          <p:nvPr>
            <p:ph type="dt" sz="half" idx="10"/>
          </p:nvPr>
        </p:nvSpPr>
        <p:spPr/>
        <p:txBody>
          <a:bodyPr/>
          <a:lstStyle/>
          <a:p>
            <a:fld id="{6A595122-C420-4197-852C-8455495F08F8}" type="datetimeFigureOut">
              <a:rPr lang="sv-SE" smtClean="0"/>
              <a:t>2024-09-19</a:t>
            </a:fld>
            <a:endParaRPr lang="sv-SE"/>
          </a:p>
        </p:txBody>
      </p:sp>
      <p:sp>
        <p:nvSpPr>
          <p:cNvPr id="6" name="Platshållare för sidfot 5">
            <a:extLst>
              <a:ext uri="{FF2B5EF4-FFF2-40B4-BE49-F238E27FC236}">
                <a16:creationId xmlns:a16="http://schemas.microsoft.com/office/drawing/2014/main" id="{5974016A-5DEC-D4FD-E633-1B8AD7826E5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EB30D33-0511-886F-8E8A-E640E7FD4125}"/>
              </a:ext>
            </a:extLst>
          </p:cNvPr>
          <p:cNvSpPr>
            <a:spLocks noGrp="1"/>
          </p:cNvSpPr>
          <p:nvPr>
            <p:ph type="sldNum" sz="quarter" idx="12"/>
          </p:nvPr>
        </p:nvSpPr>
        <p:spPr/>
        <p:txBody>
          <a:bodyPr/>
          <a:lstStyle/>
          <a:p>
            <a:fld id="{C418C3BA-0DCD-4CC5-90ED-19B89EA937A6}" type="slidenum">
              <a:rPr lang="sv-SE" smtClean="0"/>
              <a:t>‹#›</a:t>
            </a:fld>
            <a:endParaRPr lang="sv-SE"/>
          </a:p>
        </p:txBody>
      </p:sp>
    </p:spTree>
    <p:extLst>
      <p:ext uri="{BB962C8B-B14F-4D97-AF65-F5344CB8AC3E}">
        <p14:creationId xmlns:p14="http://schemas.microsoft.com/office/powerpoint/2010/main" val="4203541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5109A5-AEE0-4CDA-710F-234D8E05328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76EF45D2-CCA4-2E85-2130-BCEE9C64E2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8ACD0220-55A2-C2AB-03C7-3D190FE46F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C2E7B3F-634E-7B7A-6FCA-4071221CF8A4}"/>
              </a:ext>
            </a:extLst>
          </p:cNvPr>
          <p:cNvSpPr>
            <a:spLocks noGrp="1"/>
          </p:cNvSpPr>
          <p:nvPr>
            <p:ph type="dt" sz="half" idx="10"/>
          </p:nvPr>
        </p:nvSpPr>
        <p:spPr/>
        <p:txBody>
          <a:bodyPr/>
          <a:lstStyle/>
          <a:p>
            <a:fld id="{6A595122-C420-4197-852C-8455495F08F8}" type="datetimeFigureOut">
              <a:rPr lang="sv-SE" smtClean="0"/>
              <a:t>2024-09-19</a:t>
            </a:fld>
            <a:endParaRPr lang="sv-SE"/>
          </a:p>
        </p:txBody>
      </p:sp>
      <p:sp>
        <p:nvSpPr>
          <p:cNvPr id="6" name="Platshållare för sidfot 5">
            <a:extLst>
              <a:ext uri="{FF2B5EF4-FFF2-40B4-BE49-F238E27FC236}">
                <a16:creationId xmlns:a16="http://schemas.microsoft.com/office/drawing/2014/main" id="{FA28F9F8-3ADA-A6C5-0475-0676E466799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DE0E50-FE28-C284-AE99-639AEF75A970}"/>
              </a:ext>
            </a:extLst>
          </p:cNvPr>
          <p:cNvSpPr>
            <a:spLocks noGrp="1"/>
          </p:cNvSpPr>
          <p:nvPr>
            <p:ph type="sldNum" sz="quarter" idx="12"/>
          </p:nvPr>
        </p:nvSpPr>
        <p:spPr/>
        <p:txBody>
          <a:bodyPr/>
          <a:lstStyle/>
          <a:p>
            <a:fld id="{C418C3BA-0DCD-4CC5-90ED-19B89EA937A6}" type="slidenum">
              <a:rPr lang="sv-SE" smtClean="0"/>
              <a:t>‹#›</a:t>
            </a:fld>
            <a:endParaRPr lang="sv-SE"/>
          </a:p>
        </p:txBody>
      </p:sp>
    </p:spTree>
    <p:extLst>
      <p:ext uri="{BB962C8B-B14F-4D97-AF65-F5344CB8AC3E}">
        <p14:creationId xmlns:p14="http://schemas.microsoft.com/office/powerpoint/2010/main" val="1346289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44538FE-76EA-3FF8-7A94-A78DB68C09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021EB2F-1409-54C1-2C50-F7A6E6B92C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A5DAFF7-4F7D-D46E-6FB2-E456EE8273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595122-C420-4197-852C-8455495F08F8}" type="datetimeFigureOut">
              <a:rPr lang="sv-SE" smtClean="0"/>
              <a:t>2024-09-19</a:t>
            </a:fld>
            <a:endParaRPr lang="sv-SE"/>
          </a:p>
        </p:txBody>
      </p:sp>
      <p:sp>
        <p:nvSpPr>
          <p:cNvPr id="5" name="Platshållare för sidfot 4">
            <a:extLst>
              <a:ext uri="{FF2B5EF4-FFF2-40B4-BE49-F238E27FC236}">
                <a16:creationId xmlns:a16="http://schemas.microsoft.com/office/drawing/2014/main" id="{04AE23CC-7F19-8D11-8640-1E2DDA215D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644AD183-2807-2821-509D-B0F14AD622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18C3BA-0DCD-4CC5-90ED-19B89EA937A6}" type="slidenum">
              <a:rPr lang="sv-SE" smtClean="0"/>
              <a:t>‹#›</a:t>
            </a:fld>
            <a:endParaRPr lang="sv-SE"/>
          </a:p>
        </p:txBody>
      </p:sp>
    </p:spTree>
    <p:extLst>
      <p:ext uri="{BB962C8B-B14F-4D97-AF65-F5344CB8AC3E}">
        <p14:creationId xmlns:p14="http://schemas.microsoft.com/office/powerpoint/2010/main" val="1022333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9" name="Rectangle 2067">
            <a:extLst>
              <a:ext uri="{FF2B5EF4-FFF2-40B4-BE49-F238E27FC236}">
                <a16:creationId xmlns:a16="http://schemas.microsoft.com/office/drawing/2014/main" id="{EF666E30-6F0A-449A-BEC2-DF5912735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0" name="Rectangle 2069">
            <a:extLst>
              <a:ext uri="{FF2B5EF4-FFF2-40B4-BE49-F238E27FC236}">
                <a16:creationId xmlns:a16="http://schemas.microsoft.com/office/drawing/2014/main" id="{CE3C5560-7A9C-489F-9148-18C5E1D0F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Rubrik 1">
            <a:extLst>
              <a:ext uri="{FF2B5EF4-FFF2-40B4-BE49-F238E27FC236}">
                <a16:creationId xmlns:a16="http://schemas.microsoft.com/office/drawing/2014/main" id="{8F50265A-4204-75E4-47AE-641892C1EB67}"/>
              </a:ext>
            </a:extLst>
          </p:cNvPr>
          <p:cNvSpPr>
            <a:spLocks noGrp="1"/>
          </p:cNvSpPr>
          <p:nvPr>
            <p:ph type="ctrTitle"/>
          </p:nvPr>
        </p:nvSpPr>
        <p:spPr>
          <a:xfrm>
            <a:off x="1696220" y="204187"/>
            <a:ext cx="5716838" cy="5654172"/>
          </a:xfrm>
        </p:spPr>
        <p:txBody>
          <a:bodyPr>
            <a:normAutofit/>
          </a:bodyPr>
          <a:lstStyle/>
          <a:p>
            <a:pPr algn="l"/>
            <a:br>
              <a:rPr lang="sv-SE" sz="4300" b="1" dirty="0"/>
            </a:br>
            <a:br>
              <a:rPr lang="sv-SE" sz="1600" b="1" dirty="0"/>
            </a:br>
            <a:br>
              <a:rPr lang="sv-SE" sz="1600" b="1" dirty="0"/>
            </a:br>
            <a:br>
              <a:rPr lang="sv-SE" sz="1600" b="1" dirty="0"/>
            </a:br>
            <a:br>
              <a:rPr lang="sv-SE" sz="4300" dirty="0">
                <a:solidFill>
                  <a:srgbClr val="FFFFFF"/>
                </a:solidFill>
              </a:rPr>
            </a:br>
            <a:endParaRPr lang="sv-SE" sz="4300" dirty="0"/>
          </a:p>
        </p:txBody>
      </p:sp>
      <p:sp>
        <p:nvSpPr>
          <p:cNvPr id="2081" name="!!plus graphic">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2082" name="!!dot graphic">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083" name="!!circle graphic">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2078" name="!!Straight Connector">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505200"/>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3" name="Picture 4" descr="Zebra, Mångfärgad, Konst, Kreativ, Lila">
            <a:extLst>
              <a:ext uri="{FF2B5EF4-FFF2-40B4-BE49-F238E27FC236}">
                <a16:creationId xmlns:a16="http://schemas.microsoft.com/office/drawing/2014/main" id="{67661E88-9654-51A5-CB11-D864EFA57D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04" r="-2" b="9271"/>
          <a:stretch/>
        </p:blipFill>
        <p:spPr bwMode="auto">
          <a:xfrm>
            <a:off x="7467600" y="1606411"/>
            <a:ext cx="4724400" cy="5251590"/>
          </a:xfrm>
          <a:custGeom>
            <a:avLst/>
            <a:gdLst/>
            <a:ahLst/>
            <a:cxnLst/>
            <a:rect l="l" t="t" r="r" b="b"/>
            <a:pathLst>
              <a:path w="5923214" h="5705857">
                <a:moveTo>
                  <a:pt x="3612238" y="0"/>
                </a:moveTo>
                <a:cubicBezTo>
                  <a:pt x="4485043" y="0"/>
                  <a:pt x="5285549" y="309553"/>
                  <a:pt x="5909957" y="824860"/>
                </a:cubicBezTo>
                <a:lnTo>
                  <a:pt x="5923214" y="836909"/>
                </a:lnTo>
                <a:lnTo>
                  <a:pt x="5923214" y="5705857"/>
                </a:lnTo>
                <a:lnTo>
                  <a:pt x="672237" y="5705857"/>
                </a:lnTo>
                <a:lnTo>
                  <a:pt x="616914" y="5631875"/>
                </a:lnTo>
                <a:cubicBezTo>
                  <a:pt x="227427" y="5055358"/>
                  <a:pt x="0" y="4360357"/>
                  <a:pt x="0" y="3612238"/>
                </a:cubicBezTo>
                <a:cubicBezTo>
                  <a:pt x="0" y="1617255"/>
                  <a:pt x="1617255" y="0"/>
                  <a:pt x="3612238" y="0"/>
                </a:cubicBezTo>
                <a:close/>
              </a:path>
            </a:pathLst>
          </a:cu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A7A5A6CD-2656-8D4B-0952-1C9299E06D04}"/>
              </a:ext>
            </a:extLst>
          </p:cNvPr>
          <p:cNvSpPr txBox="1"/>
          <p:nvPr/>
        </p:nvSpPr>
        <p:spPr>
          <a:xfrm>
            <a:off x="10890738" y="6551720"/>
            <a:ext cx="1031972" cy="246221"/>
          </a:xfrm>
          <a:prstGeom prst="rect">
            <a:avLst/>
          </a:prstGeom>
          <a:noFill/>
        </p:spPr>
        <p:txBody>
          <a:bodyPr wrap="square" rtlCol="0">
            <a:spAutoFit/>
          </a:bodyPr>
          <a:lstStyle/>
          <a:p>
            <a:r>
              <a:rPr lang="sv-SE" sz="1000" dirty="0">
                <a:solidFill>
                  <a:schemeClr val="bg1"/>
                </a:solidFill>
              </a:rPr>
              <a:t>Bild </a:t>
            </a:r>
            <a:r>
              <a:rPr lang="sv-SE" sz="1000" dirty="0" err="1">
                <a:solidFill>
                  <a:schemeClr val="bg1"/>
                </a:solidFill>
              </a:rPr>
              <a:t>Pixabay</a:t>
            </a:r>
            <a:endParaRPr lang="sv-SE" sz="1000" dirty="0">
              <a:solidFill>
                <a:schemeClr val="bg1"/>
              </a:solidFill>
            </a:endParaRPr>
          </a:p>
        </p:txBody>
      </p:sp>
      <p:sp>
        <p:nvSpPr>
          <p:cNvPr id="6" name="textruta 5">
            <a:extLst>
              <a:ext uri="{FF2B5EF4-FFF2-40B4-BE49-F238E27FC236}">
                <a16:creationId xmlns:a16="http://schemas.microsoft.com/office/drawing/2014/main" id="{17EAC7D9-E8D2-DB34-D48A-537B8758C28D}"/>
              </a:ext>
            </a:extLst>
          </p:cNvPr>
          <p:cNvSpPr txBox="1"/>
          <p:nvPr/>
        </p:nvSpPr>
        <p:spPr>
          <a:xfrm>
            <a:off x="1832521" y="1538113"/>
            <a:ext cx="5978623" cy="3785652"/>
          </a:xfrm>
          <a:prstGeom prst="rect">
            <a:avLst/>
          </a:prstGeom>
          <a:noFill/>
        </p:spPr>
        <p:txBody>
          <a:bodyPr wrap="square">
            <a:spAutoFit/>
          </a:bodyPr>
          <a:lstStyle/>
          <a:p>
            <a:r>
              <a:rPr lang="sv-SE" sz="4000" b="1" dirty="0">
                <a:solidFill>
                  <a:schemeClr val="bg1"/>
                </a:solidFill>
              </a:rPr>
              <a:t>Rekommendationer för upplägg av fysisk aktivitet, träning och återhämtning vid EDS/HSD</a:t>
            </a:r>
            <a:br>
              <a:rPr lang="sv-SE" sz="4000" b="1" dirty="0"/>
            </a:br>
            <a:br>
              <a:rPr lang="sv-SE" sz="4000" b="1" dirty="0"/>
            </a:br>
            <a:endParaRPr lang="sv-SE" sz="4000" dirty="0"/>
          </a:p>
        </p:txBody>
      </p:sp>
      <p:sp>
        <p:nvSpPr>
          <p:cNvPr id="8" name="textruta 7">
            <a:extLst>
              <a:ext uri="{FF2B5EF4-FFF2-40B4-BE49-F238E27FC236}">
                <a16:creationId xmlns:a16="http://schemas.microsoft.com/office/drawing/2014/main" id="{20D93CDD-BDD0-E315-E04B-A13F21C16933}"/>
              </a:ext>
            </a:extLst>
          </p:cNvPr>
          <p:cNvSpPr txBox="1"/>
          <p:nvPr/>
        </p:nvSpPr>
        <p:spPr>
          <a:xfrm>
            <a:off x="1642818" y="5621416"/>
            <a:ext cx="6323308" cy="584775"/>
          </a:xfrm>
          <a:prstGeom prst="rect">
            <a:avLst/>
          </a:prstGeom>
          <a:noFill/>
        </p:spPr>
        <p:txBody>
          <a:bodyPr wrap="square">
            <a:spAutoFit/>
          </a:bodyPr>
          <a:lstStyle/>
          <a:p>
            <a:pPr marL="0" indent="0">
              <a:buNone/>
            </a:pPr>
            <a:r>
              <a:rPr lang="sv-SE" sz="1600" b="1" dirty="0">
                <a:solidFill>
                  <a:schemeClr val="bg1"/>
                </a:solidFill>
              </a:rPr>
              <a:t>Annika Widuch, Leg Fysioterapeut, Smärtmottagning-Rehabilitering Hässleholms Sjukhus, Region Skåne. Vice ordförande EDS Riksförbund</a:t>
            </a:r>
          </a:p>
        </p:txBody>
      </p:sp>
    </p:spTree>
    <p:extLst>
      <p:ext uri="{BB962C8B-B14F-4D97-AF65-F5344CB8AC3E}">
        <p14:creationId xmlns:p14="http://schemas.microsoft.com/office/powerpoint/2010/main" val="173966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DD77349-6ADE-99FE-8E04-12919EE56F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9" name="Rectangle 8">
              <a:extLst>
                <a:ext uri="{FF2B5EF4-FFF2-40B4-BE49-F238E27FC236}">
                  <a16:creationId xmlns:a16="http://schemas.microsoft.com/office/drawing/2014/main" id="{D5B2B92C-44DF-B41D-C67A-EBF175DF52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1EB2F1-D26A-D7C9-E9AC-B63BE629A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D16430-53D3-47E5-F4B8-B441E710D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ubrik 1">
            <a:extLst>
              <a:ext uri="{FF2B5EF4-FFF2-40B4-BE49-F238E27FC236}">
                <a16:creationId xmlns:a16="http://schemas.microsoft.com/office/drawing/2014/main" id="{CE508712-BF3C-9F07-FF01-9D58069EA2A6}"/>
              </a:ext>
            </a:extLst>
          </p:cNvPr>
          <p:cNvSpPr>
            <a:spLocks noGrp="1"/>
          </p:cNvSpPr>
          <p:nvPr>
            <p:ph type="title"/>
          </p:nvPr>
        </p:nvSpPr>
        <p:spPr>
          <a:xfrm>
            <a:off x="495947" y="394831"/>
            <a:ext cx="11275016" cy="1077506"/>
          </a:xfrm>
        </p:spPr>
        <p:txBody>
          <a:bodyPr anchor="ctr">
            <a:noAutofit/>
          </a:bodyPr>
          <a:lstStyle/>
          <a:p>
            <a:r>
              <a:rPr lang="sv-SE" sz="3200" b="1" dirty="0">
                <a:solidFill>
                  <a:srgbClr val="FFFFFF"/>
                </a:solidFill>
              </a:rPr>
              <a:t>Utifrån bedömningen läggs en </a:t>
            </a:r>
            <a:r>
              <a:rPr lang="sv-SE" sz="3200" b="1" dirty="0" err="1">
                <a:solidFill>
                  <a:srgbClr val="FFFFFF"/>
                </a:solidFill>
              </a:rPr>
              <a:t>rehabplan</a:t>
            </a:r>
            <a:r>
              <a:rPr lang="sv-SE" sz="3200" b="1" dirty="0">
                <a:solidFill>
                  <a:srgbClr val="FFFFFF"/>
                </a:solidFill>
              </a:rPr>
              <a:t> upp i samråd med patienten med hänsyn taget till patientens unika förutsättningar</a:t>
            </a:r>
            <a:br>
              <a:rPr lang="sv-SE" sz="3200" b="1" dirty="0">
                <a:solidFill>
                  <a:srgbClr val="FFFFFF"/>
                </a:solidFill>
              </a:rPr>
            </a:br>
            <a:endParaRPr lang="sv-SE" sz="3200" b="1" dirty="0">
              <a:solidFill>
                <a:srgbClr val="FFFFFF"/>
              </a:solidFill>
            </a:endParaRPr>
          </a:p>
        </p:txBody>
      </p:sp>
      <p:sp>
        <p:nvSpPr>
          <p:cNvPr id="3" name="Platshållare för innehåll 2">
            <a:extLst>
              <a:ext uri="{FF2B5EF4-FFF2-40B4-BE49-F238E27FC236}">
                <a16:creationId xmlns:a16="http://schemas.microsoft.com/office/drawing/2014/main" id="{EF74C30A-3B63-7CB1-4CFC-93C83E7D18A2}"/>
              </a:ext>
            </a:extLst>
          </p:cNvPr>
          <p:cNvSpPr>
            <a:spLocks noGrp="1"/>
          </p:cNvSpPr>
          <p:nvPr>
            <p:ph idx="1"/>
          </p:nvPr>
        </p:nvSpPr>
        <p:spPr>
          <a:xfrm>
            <a:off x="263471" y="1878706"/>
            <a:ext cx="11507492" cy="4584087"/>
          </a:xfrm>
        </p:spPr>
        <p:txBody>
          <a:bodyPr>
            <a:normAutofit fontScale="92500"/>
          </a:bodyPr>
          <a:lstStyle/>
          <a:p>
            <a:r>
              <a:rPr lang="sv-SE" sz="2400" b="1" dirty="0"/>
              <a:t>Effektiv behandling vid EDS/HSD innefattar omhändertagande av både fysisk och psykisk hälsa. </a:t>
            </a:r>
          </a:p>
          <a:p>
            <a:r>
              <a:rPr lang="sv-SE" sz="2400" dirty="0"/>
              <a:t>Från vilka övriga yrkeskategorier kan det behövas insatser för att skapa bra förutsättningar för träning och återhämtning? Sömn, stress, kost, läkemedel, socialt…</a:t>
            </a:r>
          </a:p>
          <a:p>
            <a:r>
              <a:rPr lang="sv-SE" sz="2400" b="1" dirty="0"/>
              <a:t>Pedagogiska insatser </a:t>
            </a:r>
            <a:r>
              <a:rPr lang="sv-SE" sz="2400" dirty="0"/>
              <a:t>med förklaring av vad diagnosen på EDS/HSD innebär, vilka konsekvenser det får för rörelseapparaten och hur associerad samsjuklighet inverkar, är en förutsättning för att få </a:t>
            </a:r>
            <a:r>
              <a:rPr lang="sv-SE" sz="2400" dirty="0" err="1"/>
              <a:t>compliance</a:t>
            </a:r>
            <a:r>
              <a:rPr lang="sv-SE" sz="2400" dirty="0"/>
              <a:t> och resultat av rehabiliterande insatser. </a:t>
            </a:r>
          </a:p>
          <a:p>
            <a:r>
              <a:rPr lang="sv-SE" sz="2400" dirty="0"/>
              <a:t>Kunskap om ledernas anatomi och biomekanik, hållning – </a:t>
            </a:r>
            <a:r>
              <a:rPr lang="sv-SE" sz="2400" dirty="0" err="1"/>
              <a:t>alignment</a:t>
            </a:r>
            <a:r>
              <a:rPr lang="sv-SE" sz="2400" dirty="0"/>
              <a:t>, skillnad på inre stabiliserande och yttre dynamisk muskulatur.</a:t>
            </a:r>
          </a:p>
          <a:p>
            <a:r>
              <a:rPr lang="sv-SE" sz="2400" dirty="0"/>
              <a:t>Vad menas med belastning i </a:t>
            </a:r>
            <a:r>
              <a:rPr lang="sv-SE" sz="2400" dirty="0" err="1"/>
              <a:t>ytterläge</a:t>
            </a:r>
            <a:r>
              <a:rPr lang="sv-SE" sz="2400" dirty="0"/>
              <a:t> och hur undviker man att hamna i </a:t>
            </a:r>
            <a:r>
              <a:rPr lang="sv-SE" sz="2400" dirty="0" err="1"/>
              <a:t>ytterläge</a:t>
            </a:r>
            <a:r>
              <a:rPr lang="sv-SE" sz="2400" dirty="0"/>
              <a:t>? Positionering. </a:t>
            </a:r>
          </a:p>
          <a:p>
            <a:r>
              <a:rPr lang="sv-SE" sz="2400" dirty="0"/>
              <a:t>Ergonomi.</a:t>
            </a:r>
          </a:p>
          <a:p>
            <a:r>
              <a:rPr lang="sv-SE" sz="2400" dirty="0" err="1"/>
              <a:t>Smärtedukation</a:t>
            </a:r>
            <a:r>
              <a:rPr lang="sv-SE" sz="2400" dirty="0"/>
              <a:t>. Skillnaden på akut och långvarig smärta, central </a:t>
            </a:r>
            <a:r>
              <a:rPr lang="sv-SE" sz="2400" dirty="0" err="1"/>
              <a:t>sensitisering</a:t>
            </a:r>
            <a:r>
              <a:rPr lang="sv-SE" sz="2400" dirty="0"/>
              <a:t>. Vad är träningsvärk? </a:t>
            </a:r>
          </a:p>
          <a:p>
            <a:pPr marL="0" indent="0">
              <a:buNone/>
            </a:pPr>
            <a:endParaRPr lang="sv-SE" sz="1400" dirty="0"/>
          </a:p>
        </p:txBody>
      </p:sp>
    </p:spTree>
    <p:extLst>
      <p:ext uri="{BB962C8B-B14F-4D97-AF65-F5344CB8AC3E}">
        <p14:creationId xmlns:p14="http://schemas.microsoft.com/office/powerpoint/2010/main" val="294969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DD77349-6ADE-99FE-8E04-12919EE56F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9" name="Rectangle 8">
              <a:extLst>
                <a:ext uri="{FF2B5EF4-FFF2-40B4-BE49-F238E27FC236}">
                  <a16:creationId xmlns:a16="http://schemas.microsoft.com/office/drawing/2014/main" id="{D5B2B92C-44DF-B41D-C67A-EBF175DF52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1EB2F1-D26A-D7C9-E9AC-B63BE629A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D16430-53D3-47E5-F4B8-B441E710D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ubrik 1">
            <a:extLst>
              <a:ext uri="{FF2B5EF4-FFF2-40B4-BE49-F238E27FC236}">
                <a16:creationId xmlns:a16="http://schemas.microsoft.com/office/drawing/2014/main" id="{654DCBA2-459B-2191-520E-7646BFA5D4B6}"/>
              </a:ext>
            </a:extLst>
          </p:cNvPr>
          <p:cNvSpPr>
            <a:spLocks noGrp="1"/>
          </p:cNvSpPr>
          <p:nvPr>
            <p:ph type="title"/>
          </p:nvPr>
        </p:nvSpPr>
        <p:spPr>
          <a:xfrm>
            <a:off x="736169" y="301843"/>
            <a:ext cx="10617631" cy="1003532"/>
          </a:xfrm>
        </p:spPr>
        <p:txBody>
          <a:bodyPr anchor="ctr">
            <a:noAutofit/>
          </a:bodyPr>
          <a:lstStyle/>
          <a:p>
            <a:r>
              <a:rPr lang="sv-SE" sz="3600" b="1" dirty="0">
                <a:solidFill>
                  <a:srgbClr val="FFFFFF"/>
                </a:solidFill>
              </a:rPr>
              <a:t>Var börjar vi då? Varför har tidigare fysioterapeutiska insatser kanske inte fungerat?</a:t>
            </a:r>
          </a:p>
        </p:txBody>
      </p:sp>
      <p:sp>
        <p:nvSpPr>
          <p:cNvPr id="3" name="Platshållare för innehåll 2">
            <a:extLst>
              <a:ext uri="{FF2B5EF4-FFF2-40B4-BE49-F238E27FC236}">
                <a16:creationId xmlns:a16="http://schemas.microsoft.com/office/drawing/2014/main" id="{A9418024-1257-EA4D-A89A-312D3658D1F3}"/>
              </a:ext>
            </a:extLst>
          </p:cNvPr>
          <p:cNvSpPr>
            <a:spLocks noGrp="1"/>
          </p:cNvSpPr>
          <p:nvPr>
            <p:ph idx="1"/>
          </p:nvPr>
        </p:nvSpPr>
        <p:spPr>
          <a:xfrm>
            <a:off x="355107" y="2142800"/>
            <a:ext cx="10726181" cy="4476750"/>
          </a:xfrm>
        </p:spPr>
        <p:txBody>
          <a:bodyPr>
            <a:normAutofit/>
          </a:bodyPr>
          <a:lstStyle/>
          <a:p>
            <a:r>
              <a:rPr lang="sv-SE" sz="2200" dirty="0"/>
              <a:t>Det många fysioterapeuter har gjort (inklusive jag själv) är att de har gått direkt på styrketräning vilket leder till ökade besvär.</a:t>
            </a:r>
          </a:p>
          <a:p>
            <a:r>
              <a:rPr lang="sv-SE" sz="2200" dirty="0"/>
              <a:t>Vad behöver patienten då träna innan styrketräning blir aktuellt?</a:t>
            </a:r>
          </a:p>
          <a:p>
            <a:r>
              <a:rPr lang="sv-SE" sz="2200" b="1" dirty="0"/>
              <a:t>Hållning - </a:t>
            </a:r>
            <a:r>
              <a:rPr lang="sv-SE" sz="2200" b="1" dirty="0" err="1"/>
              <a:t>alignment</a:t>
            </a:r>
            <a:r>
              <a:rPr lang="sv-SE" sz="2200" b="1" dirty="0"/>
              <a:t>! Att patienten klarar att inta och bibehålla en god hållning med aktivitet i sin </a:t>
            </a:r>
            <a:r>
              <a:rPr lang="sv-SE" sz="2200" b="1" dirty="0" err="1"/>
              <a:t>posturala</a:t>
            </a:r>
            <a:r>
              <a:rPr lang="sv-SE" sz="2200" b="1" dirty="0"/>
              <a:t> muskulatur. Vi kan inte röra oss effektivt utan ett bra </a:t>
            </a:r>
            <a:r>
              <a:rPr lang="sv-SE" sz="2200" b="1" dirty="0" err="1"/>
              <a:t>alignment</a:t>
            </a:r>
            <a:r>
              <a:rPr lang="sv-SE" sz="2200" b="1" dirty="0"/>
              <a:t>.</a:t>
            </a:r>
          </a:p>
          <a:p>
            <a:r>
              <a:rPr lang="sv-SE" sz="2200" dirty="0"/>
              <a:t>”</a:t>
            </a:r>
            <a:r>
              <a:rPr lang="sv-SE" sz="2200" dirty="0" err="1"/>
              <a:t>We</a:t>
            </a:r>
            <a:r>
              <a:rPr lang="sv-SE" sz="2200" dirty="0"/>
              <a:t> </a:t>
            </a:r>
            <a:r>
              <a:rPr lang="sv-SE" sz="2200" dirty="0" err="1"/>
              <a:t>can</a:t>
            </a:r>
            <a:r>
              <a:rPr lang="sv-SE" sz="2200" dirty="0"/>
              <a:t> </a:t>
            </a:r>
            <a:r>
              <a:rPr lang="sv-SE" sz="2200" dirty="0" err="1"/>
              <a:t>improve</a:t>
            </a:r>
            <a:r>
              <a:rPr lang="sv-SE" sz="2200" dirty="0"/>
              <a:t> </a:t>
            </a:r>
            <a:r>
              <a:rPr lang="sv-SE" sz="2200" dirty="0" err="1"/>
              <a:t>our</a:t>
            </a:r>
            <a:r>
              <a:rPr lang="sv-SE" sz="2200" dirty="0"/>
              <a:t> </a:t>
            </a:r>
            <a:r>
              <a:rPr lang="sv-SE" sz="2200" dirty="0" err="1"/>
              <a:t>posture</a:t>
            </a:r>
            <a:r>
              <a:rPr lang="sv-SE" sz="2200" dirty="0"/>
              <a:t> to make it </a:t>
            </a:r>
            <a:r>
              <a:rPr lang="sv-SE" sz="2200" dirty="0" err="1"/>
              <a:t>more</a:t>
            </a:r>
            <a:r>
              <a:rPr lang="sv-SE" sz="2200" dirty="0"/>
              <a:t> </a:t>
            </a:r>
            <a:r>
              <a:rPr lang="sv-SE" sz="2200" dirty="0" err="1"/>
              <a:t>organized</a:t>
            </a:r>
            <a:r>
              <a:rPr lang="sv-SE" sz="2200" dirty="0"/>
              <a:t>, make less pain in the joints and be </a:t>
            </a:r>
            <a:r>
              <a:rPr lang="sv-SE" sz="2200" dirty="0" err="1"/>
              <a:t>able</a:t>
            </a:r>
            <a:r>
              <a:rPr lang="sv-SE" sz="2200" dirty="0"/>
              <a:t> to </a:t>
            </a:r>
            <a:r>
              <a:rPr lang="sv-SE" sz="2200" dirty="0" err="1"/>
              <a:t>move</a:t>
            </a:r>
            <a:r>
              <a:rPr lang="sv-SE" sz="2200" dirty="0"/>
              <a:t> </a:t>
            </a:r>
            <a:r>
              <a:rPr lang="sv-SE" sz="2200" dirty="0" err="1"/>
              <a:t>more</a:t>
            </a:r>
            <a:r>
              <a:rPr lang="sv-SE" sz="2200" dirty="0"/>
              <a:t> </a:t>
            </a:r>
            <a:r>
              <a:rPr lang="sv-SE" sz="2200" dirty="0" err="1"/>
              <a:t>effecient</a:t>
            </a:r>
            <a:r>
              <a:rPr lang="sv-SE" sz="2200" dirty="0"/>
              <a:t>”.</a:t>
            </a:r>
          </a:p>
          <a:p>
            <a:r>
              <a:rPr lang="sv-SE" sz="2200" dirty="0"/>
              <a:t>Behöver ge kroppen nya erfarenheter och ny information.</a:t>
            </a:r>
          </a:p>
          <a:p>
            <a:r>
              <a:rPr lang="sv-SE" sz="2200" dirty="0"/>
              <a:t>Patienten måste träna, träna och åter träna tills att den goda hållningen blir automatiserad och omedveten.</a:t>
            </a:r>
          </a:p>
          <a:p>
            <a:pPr marL="0" indent="0">
              <a:buNone/>
            </a:pPr>
            <a:endParaRPr lang="sv-SE" sz="1700" dirty="0"/>
          </a:p>
        </p:txBody>
      </p:sp>
    </p:spTree>
    <p:extLst>
      <p:ext uri="{BB962C8B-B14F-4D97-AF65-F5344CB8AC3E}">
        <p14:creationId xmlns:p14="http://schemas.microsoft.com/office/powerpoint/2010/main" val="3872679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2" name="Rectangle 2069">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83" name="Straight Connector 2071">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FC11CC7B-A0FC-6478-2907-43FA6FC336B5}"/>
              </a:ext>
            </a:extLst>
          </p:cNvPr>
          <p:cNvSpPr>
            <a:spLocks noGrp="1"/>
          </p:cNvSpPr>
          <p:nvPr>
            <p:ph idx="1"/>
          </p:nvPr>
        </p:nvSpPr>
        <p:spPr>
          <a:xfrm>
            <a:off x="180975" y="1402597"/>
            <a:ext cx="8901032" cy="5688036"/>
          </a:xfrm>
        </p:spPr>
        <p:txBody>
          <a:bodyPr anchor="t">
            <a:normAutofit/>
          </a:bodyPr>
          <a:lstStyle/>
          <a:p>
            <a:r>
              <a:rPr lang="sv-SE" sz="2200" b="1" dirty="0" err="1">
                <a:solidFill>
                  <a:schemeClr val="tx1">
                    <a:alpha val="80000"/>
                  </a:schemeClr>
                </a:solidFill>
              </a:rPr>
              <a:t>Proprioceptionen</a:t>
            </a:r>
            <a:r>
              <a:rPr lang="sv-SE" sz="2200" dirty="0">
                <a:solidFill>
                  <a:schemeClr val="tx1">
                    <a:alpha val="80000"/>
                  </a:schemeClr>
                </a:solidFill>
              </a:rPr>
              <a:t>, kroppsmedvetenheten är ofta nedsatt vid EDS/HSD vilket förklarar att de hamnar med lederna i belastning i </a:t>
            </a:r>
            <a:r>
              <a:rPr lang="sv-SE" sz="2200" dirty="0" err="1">
                <a:solidFill>
                  <a:schemeClr val="tx1">
                    <a:alpha val="80000"/>
                  </a:schemeClr>
                </a:solidFill>
              </a:rPr>
              <a:t>ytterläge</a:t>
            </a:r>
            <a:r>
              <a:rPr lang="sv-SE" sz="2200" dirty="0">
                <a:solidFill>
                  <a:schemeClr val="tx1">
                    <a:alpha val="80000"/>
                  </a:schemeClr>
                </a:solidFill>
              </a:rPr>
              <a:t>, svårighet med att kalibrera rörelser och nedsatt koordination.</a:t>
            </a:r>
          </a:p>
          <a:p>
            <a:r>
              <a:rPr lang="sv-SE" sz="2200" b="1" dirty="0">
                <a:solidFill>
                  <a:schemeClr val="tx1">
                    <a:alpha val="80000"/>
                  </a:schemeClr>
                </a:solidFill>
              </a:rPr>
              <a:t>Träna </a:t>
            </a:r>
            <a:r>
              <a:rPr lang="sv-SE" sz="2200" b="1" dirty="0" err="1">
                <a:solidFill>
                  <a:schemeClr val="tx1">
                    <a:alpha val="80000"/>
                  </a:schemeClr>
                </a:solidFill>
              </a:rPr>
              <a:t>proprioceptionen</a:t>
            </a:r>
            <a:r>
              <a:rPr lang="sv-SE" sz="2200" dirty="0">
                <a:solidFill>
                  <a:schemeClr val="tx1">
                    <a:alpha val="80000"/>
                  </a:schemeClr>
                </a:solidFill>
              </a:rPr>
              <a:t>, för att optimera hållningen, undvika att belasta lederna i </a:t>
            </a:r>
            <a:r>
              <a:rPr lang="sv-SE" sz="2200" dirty="0" err="1">
                <a:solidFill>
                  <a:schemeClr val="tx1">
                    <a:alpha val="80000"/>
                  </a:schemeClr>
                </a:solidFill>
              </a:rPr>
              <a:t>ytterläge</a:t>
            </a:r>
            <a:r>
              <a:rPr lang="sv-SE" sz="2200" dirty="0">
                <a:solidFill>
                  <a:schemeClr val="tx1">
                    <a:alpha val="80000"/>
                  </a:schemeClr>
                </a:solidFill>
              </a:rPr>
              <a:t> och minska spänningen i </a:t>
            </a:r>
            <a:r>
              <a:rPr lang="sv-SE" sz="2200" dirty="0" err="1">
                <a:solidFill>
                  <a:schemeClr val="tx1">
                    <a:alpha val="80000"/>
                  </a:schemeClr>
                </a:solidFill>
              </a:rPr>
              <a:t>hyperton</a:t>
            </a:r>
            <a:r>
              <a:rPr lang="sv-SE" sz="2200" dirty="0">
                <a:solidFill>
                  <a:schemeClr val="tx1">
                    <a:alpha val="80000"/>
                  </a:schemeClr>
                </a:solidFill>
              </a:rPr>
              <a:t> muskulatur.</a:t>
            </a:r>
          </a:p>
          <a:p>
            <a:r>
              <a:rPr lang="sv-SE" sz="2200" b="1" dirty="0">
                <a:solidFill>
                  <a:schemeClr val="tx1">
                    <a:alpha val="80000"/>
                  </a:schemeClr>
                </a:solidFill>
              </a:rPr>
              <a:t>Underlätta </a:t>
            </a:r>
            <a:r>
              <a:rPr lang="sv-SE" sz="2200" b="1" dirty="0" err="1">
                <a:solidFill>
                  <a:schemeClr val="tx1">
                    <a:alpha val="80000"/>
                  </a:schemeClr>
                </a:solidFill>
              </a:rPr>
              <a:t>proprioceptionen</a:t>
            </a:r>
            <a:r>
              <a:rPr lang="sv-SE" sz="2200" b="1" dirty="0">
                <a:solidFill>
                  <a:schemeClr val="tx1">
                    <a:alpha val="80000"/>
                  </a:schemeClr>
                </a:solidFill>
              </a:rPr>
              <a:t> </a:t>
            </a:r>
            <a:r>
              <a:rPr lang="sv-SE" sz="2200" dirty="0">
                <a:solidFill>
                  <a:schemeClr val="tx1">
                    <a:alpha val="80000"/>
                  </a:schemeClr>
                </a:solidFill>
              </a:rPr>
              <a:t>genom att medvetandegöra, använda visuell feedback, använd dina händer för att guida, tejpning, </a:t>
            </a:r>
            <a:r>
              <a:rPr lang="sv-SE" sz="2200" dirty="0" err="1">
                <a:solidFill>
                  <a:schemeClr val="tx1">
                    <a:alpha val="80000"/>
                  </a:schemeClr>
                </a:solidFill>
              </a:rPr>
              <a:t>ortoser</a:t>
            </a:r>
            <a:r>
              <a:rPr lang="sv-SE" sz="2200" dirty="0">
                <a:solidFill>
                  <a:schemeClr val="tx1">
                    <a:alpha val="80000"/>
                  </a:schemeClr>
                </a:solidFill>
              </a:rPr>
              <a:t>, kompressionskläder.</a:t>
            </a:r>
          </a:p>
          <a:p>
            <a:r>
              <a:rPr lang="sv-SE" sz="2200" dirty="0">
                <a:solidFill>
                  <a:schemeClr val="tx1">
                    <a:alpha val="80000"/>
                  </a:schemeClr>
                </a:solidFill>
              </a:rPr>
              <a:t>Arbeta med neuromuskulär kontroll, neuromuskulär stabilisering för att förbättra stabiliteten och balansen.</a:t>
            </a:r>
          </a:p>
          <a:p>
            <a:r>
              <a:rPr lang="sv-SE" sz="2200" dirty="0">
                <a:solidFill>
                  <a:schemeClr val="tx1">
                    <a:alpha val="80000"/>
                  </a:schemeClr>
                </a:solidFill>
              </a:rPr>
              <a:t>Använd, när patienten behärskar det, ojämna underlag som balansplatta, </a:t>
            </a:r>
            <a:r>
              <a:rPr lang="sv-SE" sz="2200" dirty="0" err="1">
                <a:solidFill>
                  <a:schemeClr val="tx1">
                    <a:alpha val="80000"/>
                  </a:schemeClr>
                </a:solidFill>
              </a:rPr>
              <a:t>bosu</a:t>
            </a:r>
            <a:r>
              <a:rPr lang="sv-SE" sz="2200" dirty="0">
                <a:solidFill>
                  <a:schemeClr val="tx1">
                    <a:alpha val="80000"/>
                  </a:schemeClr>
                </a:solidFill>
              </a:rPr>
              <a:t>, </a:t>
            </a:r>
            <a:r>
              <a:rPr lang="sv-SE" sz="2200" dirty="0" err="1">
                <a:solidFill>
                  <a:schemeClr val="tx1">
                    <a:alpha val="80000"/>
                  </a:schemeClr>
                </a:solidFill>
              </a:rPr>
              <a:t>pilatesboll</a:t>
            </a:r>
            <a:r>
              <a:rPr lang="sv-SE" sz="2200" dirty="0">
                <a:solidFill>
                  <a:schemeClr val="tx1">
                    <a:alpha val="80000"/>
                  </a:schemeClr>
                </a:solidFill>
              </a:rPr>
              <a:t>.  </a:t>
            </a:r>
          </a:p>
          <a:p>
            <a:pPr marL="0" indent="0">
              <a:buNone/>
            </a:pPr>
            <a:endParaRPr lang="sv-SE" sz="1400" dirty="0">
              <a:solidFill>
                <a:schemeClr val="tx1">
                  <a:alpha val="80000"/>
                </a:schemeClr>
              </a:solidFill>
            </a:endParaRPr>
          </a:p>
        </p:txBody>
      </p:sp>
      <p:pic>
        <p:nvPicPr>
          <p:cNvPr id="2050" name="Picture 2" descr="Hem Fitnessutrustning">
            <a:extLst>
              <a:ext uri="{FF2B5EF4-FFF2-40B4-BE49-F238E27FC236}">
                <a16:creationId xmlns:a16="http://schemas.microsoft.com/office/drawing/2014/main" id="{9A4E5ACC-06A3-28ED-AB47-295ED052A3A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779429" y="3985585"/>
            <a:ext cx="2186284" cy="2359688"/>
          </a:xfrm>
          <a:prstGeom prst="rect">
            <a:avLst/>
          </a:prstGeom>
          <a:noFill/>
          <a:extLst>
            <a:ext uri="{909E8E84-426E-40DD-AFC4-6F175D3DCCD1}">
              <a14:hiddenFill xmlns:a14="http://schemas.microsoft.com/office/drawing/2010/main">
                <a:solidFill>
                  <a:srgbClr val="FFFFFF"/>
                </a:solidFill>
              </a14:hiddenFill>
            </a:ext>
          </a:extLst>
        </p:spPr>
      </p:pic>
      <p:sp>
        <p:nvSpPr>
          <p:cNvPr id="208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208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
        <p:nvSpPr>
          <p:cNvPr id="2" name="textruta 1">
            <a:extLst>
              <a:ext uri="{FF2B5EF4-FFF2-40B4-BE49-F238E27FC236}">
                <a16:creationId xmlns:a16="http://schemas.microsoft.com/office/drawing/2014/main" id="{F104A367-9C7A-924D-0123-4016451C1DC1}"/>
              </a:ext>
            </a:extLst>
          </p:cNvPr>
          <p:cNvSpPr txBox="1"/>
          <p:nvPr/>
        </p:nvSpPr>
        <p:spPr>
          <a:xfrm>
            <a:off x="11120839" y="6410483"/>
            <a:ext cx="883187" cy="246221"/>
          </a:xfrm>
          <a:prstGeom prst="rect">
            <a:avLst/>
          </a:prstGeom>
          <a:noFill/>
        </p:spPr>
        <p:txBody>
          <a:bodyPr wrap="square" rtlCol="0">
            <a:spAutoFit/>
          </a:bodyPr>
          <a:lstStyle/>
          <a:p>
            <a:r>
              <a:rPr lang="sv-SE" sz="1000" dirty="0"/>
              <a:t>Bild </a:t>
            </a:r>
            <a:r>
              <a:rPr lang="sv-SE" sz="1000" dirty="0" err="1"/>
              <a:t>Pixabay</a:t>
            </a:r>
            <a:endParaRPr lang="sv-SE" sz="1000" dirty="0"/>
          </a:p>
        </p:txBody>
      </p:sp>
    </p:spTree>
    <p:extLst>
      <p:ext uri="{BB962C8B-B14F-4D97-AF65-F5344CB8AC3E}">
        <p14:creationId xmlns:p14="http://schemas.microsoft.com/office/powerpoint/2010/main" val="1780155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24DB65-D41B-E4C5-0076-10F50A603964}"/>
              </a:ext>
            </a:extLst>
          </p:cNvPr>
          <p:cNvSpPr>
            <a:spLocks noGrp="1"/>
          </p:cNvSpPr>
          <p:nvPr>
            <p:ph type="title"/>
          </p:nvPr>
        </p:nvSpPr>
        <p:spPr>
          <a:xfrm>
            <a:off x="645756" y="741391"/>
            <a:ext cx="8610600" cy="1035675"/>
          </a:xfrm>
        </p:spPr>
        <p:txBody>
          <a:bodyPr anchor="b">
            <a:noAutofit/>
          </a:bodyPr>
          <a:lstStyle/>
          <a:p>
            <a:r>
              <a:rPr lang="sv-SE" sz="3600" b="1" dirty="0"/>
              <a:t>Pat med EDS/HSD behöver även styrketräna</a:t>
            </a:r>
            <a:br>
              <a:rPr lang="sv-SE" sz="3600" b="1" dirty="0"/>
            </a:br>
            <a:r>
              <a:rPr lang="sv-SE" sz="2800" b="1" dirty="0"/>
              <a:t>”</a:t>
            </a:r>
            <a:r>
              <a:rPr lang="sv-SE" sz="2800" b="1" dirty="0" err="1"/>
              <a:t>Strengthen</a:t>
            </a:r>
            <a:r>
              <a:rPr lang="sv-SE" sz="2800" b="1" dirty="0"/>
              <a:t> </a:t>
            </a:r>
            <a:r>
              <a:rPr lang="sv-SE" sz="2800" b="1" dirty="0" err="1"/>
              <a:t>exercise</a:t>
            </a:r>
            <a:r>
              <a:rPr lang="sv-SE" sz="2800" b="1" dirty="0"/>
              <a:t> – </a:t>
            </a:r>
            <a:r>
              <a:rPr lang="sv-SE" sz="2800" b="1" dirty="0" err="1"/>
              <a:t>they</a:t>
            </a:r>
            <a:r>
              <a:rPr lang="sv-SE" sz="2800" b="1" dirty="0"/>
              <a:t> </a:t>
            </a:r>
            <a:r>
              <a:rPr lang="sv-SE" sz="2800" b="1" dirty="0" err="1"/>
              <a:t>need</a:t>
            </a:r>
            <a:r>
              <a:rPr lang="sv-SE" sz="2800" b="1" dirty="0"/>
              <a:t> it”!</a:t>
            </a:r>
          </a:p>
        </p:txBody>
      </p:sp>
      <p:sp>
        <p:nvSpPr>
          <p:cNvPr id="3" name="Platshållare för innehåll 2">
            <a:extLst>
              <a:ext uri="{FF2B5EF4-FFF2-40B4-BE49-F238E27FC236}">
                <a16:creationId xmlns:a16="http://schemas.microsoft.com/office/drawing/2014/main" id="{A827FF2A-7C80-3C9F-CB31-210056B2ECE8}"/>
              </a:ext>
            </a:extLst>
          </p:cNvPr>
          <p:cNvSpPr>
            <a:spLocks noGrp="1"/>
          </p:cNvSpPr>
          <p:nvPr>
            <p:ph idx="1"/>
          </p:nvPr>
        </p:nvSpPr>
        <p:spPr>
          <a:xfrm>
            <a:off x="428624" y="1962150"/>
            <a:ext cx="9699517" cy="4547138"/>
          </a:xfrm>
        </p:spPr>
        <p:txBody>
          <a:bodyPr anchor="t">
            <a:normAutofit fontScale="70000" lnSpcReduction="20000"/>
          </a:bodyPr>
          <a:lstStyle/>
          <a:p>
            <a:r>
              <a:rPr lang="sv-SE" dirty="0"/>
              <a:t>Patienterna behöver på lite sikt även träna muskelstyrka då muskelsvaghet bidrar till ökad instabilitet.</a:t>
            </a:r>
          </a:p>
          <a:p>
            <a:r>
              <a:rPr lang="sv-SE" dirty="0"/>
              <a:t>Styrketräning ökar muskelstyrka och hållfasthet av senor och hjälper till att stabilisera i lederna.</a:t>
            </a:r>
          </a:p>
          <a:p>
            <a:r>
              <a:rPr lang="sv-SE" b="1" dirty="0"/>
              <a:t>Innan styrketräning kan bli aktuellt är det viktigt att </a:t>
            </a:r>
            <a:r>
              <a:rPr lang="sv-SE" b="1" dirty="0" err="1"/>
              <a:t>proprioceptionen</a:t>
            </a:r>
            <a:r>
              <a:rPr lang="sv-SE" b="1" dirty="0"/>
              <a:t> och koordinationen är tillräckligt bra för att kunna utföra övningen med god teknik med bibehållen aktivitet i </a:t>
            </a:r>
            <a:r>
              <a:rPr lang="sv-SE" b="1" dirty="0" err="1"/>
              <a:t>postural</a:t>
            </a:r>
            <a:r>
              <a:rPr lang="sv-SE" b="1" dirty="0"/>
              <a:t> muskulatur.</a:t>
            </a:r>
          </a:p>
          <a:p>
            <a:r>
              <a:rPr lang="sv-SE" b="1" dirty="0"/>
              <a:t>Träna aldrig i en position med dålig hållning, </a:t>
            </a:r>
            <a:r>
              <a:rPr lang="sv-SE" b="1" dirty="0" err="1"/>
              <a:t>alignment</a:t>
            </a:r>
            <a:r>
              <a:rPr lang="sv-SE" b="1" dirty="0"/>
              <a:t>!</a:t>
            </a:r>
          </a:p>
          <a:p>
            <a:r>
              <a:rPr lang="sv-SE" dirty="0"/>
              <a:t>Börja i positioner som patienten klarar av, exempelvis att ligga eller sitta istället för att stå. Variera utgångsställningar.</a:t>
            </a:r>
          </a:p>
          <a:p>
            <a:r>
              <a:rPr lang="sv-SE" dirty="0"/>
              <a:t>Undvik att hamna med lederna i </a:t>
            </a:r>
            <a:r>
              <a:rPr lang="sv-SE" dirty="0" err="1"/>
              <a:t>ytterläge</a:t>
            </a:r>
            <a:r>
              <a:rPr lang="sv-SE" dirty="0"/>
              <a:t>. </a:t>
            </a:r>
            <a:endParaRPr lang="sv-SE" b="1" dirty="0"/>
          </a:p>
          <a:p>
            <a:r>
              <a:rPr lang="sv-SE" dirty="0"/>
              <a:t>Träna med medveten närvaro – </a:t>
            </a:r>
            <a:r>
              <a:rPr lang="sv-SE" dirty="0" err="1"/>
              <a:t>mindful</a:t>
            </a:r>
            <a:r>
              <a:rPr lang="sv-SE" dirty="0"/>
              <a:t> </a:t>
            </a:r>
            <a:r>
              <a:rPr lang="sv-SE" dirty="0" err="1"/>
              <a:t>movement</a:t>
            </a:r>
            <a:r>
              <a:rPr lang="sv-SE" dirty="0"/>
              <a:t>.</a:t>
            </a:r>
          </a:p>
          <a:p>
            <a:r>
              <a:rPr lang="sv-SE" dirty="0"/>
              <a:t>Börja med låg belastning och fler repetitioner för att få positiv erfarenhet av träningen.</a:t>
            </a:r>
          </a:p>
          <a:p>
            <a:r>
              <a:rPr lang="sv-SE" dirty="0"/>
              <a:t>Variera vilka muskelgrupper som är aktiva och vila mellan övningarna.</a:t>
            </a:r>
          </a:p>
          <a:p>
            <a:pPr marL="0" indent="0">
              <a:buNone/>
            </a:pPr>
            <a:endParaRPr lang="sv-SE" sz="1000" dirty="0"/>
          </a:p>
        </p:txBody>
      </p:sp>
      <p:pic>
        <p:nvPicPr>
          <p:cNvPr id="3074" name="Picture 2" descr="Hantlar, Vikter, Par, Styrketräning">
            <a:extLst>
              <a:ext uri="{FF2B5EF4-FFF2-40B4-BE49-F238E27FC236}">
                <a16:creationId xmlns:a16="http://schemas.microsoft.com/office/drawing/2014/main" id="{0D351382-DF8B-6805-975B-479E045F82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464" r="9132" b="2"/>
          <a:stretch/>
        </p:blipFill>
        <p:spPr bwMode="auto">
          <a:xfrm>
            <a:off x="10701579" y="2704454"/>
            <a:ext cx="1185619" cy="3157643"/>
          </a:xfrm>
          <a:prstGeom prst="rect">
            <a:avLst/>
          </a:prstGeom>
          <a:noFill/>
          <a:extLst>
            <a:ext uri="{909E8E84-426E-40DD-AFC4-6F175D3DCCD1}">
              <a14:hiddenFill xmlns:a14="http://schemas.microsoft.com/office/drawing/2010/main">
                <a:solidFill>
                  <a:srgbClr val="FFFFFF"/>
                </a:solidFill>
              </a14:hiddenFill>
            </a:ext>
          </a:extLst>
        </p:spPr>
      </p:pic>
      <p:grpSp>
        <p:nvGrpSpPr>
          <p:cNvPr id="4118" name="Group 4117">
            <a:extLst>
              <a:ext uri="{FF2B5EF4-FFF2-40B4-BE49-F238E27FC236}">
                <a16:creationId xmlns:a16="http://schemas.microsoft.com/office/drawing/2014/main" id="{434FA563-76F6-CDCF-AEA0-A7B78E4464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4119" name="Rectangle 4118">
              <a:extLst>
                <a:ext uri="{FF2B5EF4-FFF2-40B4-BE49-F238E27FC236}">
                  <a16:creationId xmlns:a16="http://schemas.microsoft.com/office/drawing/2014/main" id="{1D2E3CAA-F1BA-6695-301D-22564C382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0" name="Rectangle 4119">
              <a:extLst>
                <a:ext uri="{FF2B5EF4-FFF2-40B4-BE49-F238E27FC236}">
                  <a16:creationId xmlns:a16="http://schemas.microsoft.com/office/drawing/2014/main" id="{2F3F0F2C-04A5-144D-BDCF-C38707289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ruta 3">
            <a:extLst>
              <a:ext uri="{FF2B5EF4-FFF2-40B4-BE49-F238E27FC236}">
                <a16:creationId xmlns:a16="http://schemas.microsoft.com/office/drawing/2014/main" id="{9B786401-AF7F-94D5-BAA9-CD3EB1AE114F}"/>
              </a:ext>
            </a:extLst>
          </p:cNvPr>
          <p:cNvSpPr txBox="1"/>
          <p:nvPr/>
        </p:nvSpPr>
        <p:spPr>
          <a:xfrm>
            <a:off x="11153775" y="5681122"/>
            <a:ext cx="857249" cy="246221"/>
          </a:xfrm>
          <a:prstGeom prst="rect">
            <a:avLst/>
          </a:prstGeom>
          <a:noFill/>
        </p:spPr>
        <p:txBody>
          <a:bodyPr wrap="square" rtlCol="0">
            <a:spAutoFit/>
          </a:bodyPr>
          <a:lstStyle/>
          <a:p>
            <a:r>
              <a:rPr lang="sv-SE" sz="1000" dirty="0"/>
              <a:t>Bild </a:t>
            </a:r>
            <a:r>
              <a:rPr lang="sv-SE" sz="1000" dirty="0" err="1"/>
              <a:t>Pixabay</a:t>
            </a:r>
            <a:endParaRPr lang="sv-SE" sz="1000" dirty="0"/>
          </a:p>
        </p:txBody>
      </p:sp>
    </p:spTree>
    <p:extLst>
      <p:ext uri="{BB962C8B-B14F-4D97-AF65-F5344CB8AC3E}">
        <p14:creationId xmlns:p14="http://schemas.microsoft.com/office/powerpoint/2010/main" val="1075245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Fax, Vit Hane, 3D -Modell, Isolerat, 3D">
            <a:extLst>
              <a:ext uri="{FF2B5EF4-FFF2-40B4-BE49-F238E27FC236}">
                <a16:creationId xmlns:a16="http://schemas.microsoft.com/office/drawing/2014/main" id="{BB70C9E2-FDDE-0A6C-2D3F-B0385CE33BB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991" y="2623516"/>
            <a:ext cx="1260365" cy="3800457"/>
          </a:xfrm>
          <a:prstGeom prst="rect">
            <a:avLst/>
          </a:prstGeom>
          <a:noFill/>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78A13E7C-4FD9-9C14-4DA2-262D19890691}"/>
              </a:ext>
            </a:extLst>
          </p:cNvPr>
          <p:cNvSpPr>
            <a:spLocks noGrp="1"/>
          </p:cNvSpPr>
          <p:nvPr>
            <p:ph idx="1"/>
          </p:nvPr>
        </p:nvSpPr>
        <p:spPr>
          <a:xfrm>
            <a:off x="1379349" y="856437"/>
            <a:ext cx="10577593" cy="5993810"/>
          </a:xfrm>
        </p:spPr>
        <p:txBody>
          <a:bodyPr anchor="t">
            <a:normAutofit/>
          </a:bodyPr>
          <a:lstStyle/>
          <a:p>
            <a:r>
              <a:rPr lang="sv-SE" sz="2000" dirty="0"/>
              <a:t>Arbeta både isometriskt, koncentriskt och excentriskt.</a:t>
            </a:r>
          </a:p>
          <a:p>
            <a:r>
              <a:rPr lang="sv-SE" sz="2000" dirty="0"/>
              <a:t>Börja med </a:t>
            </a:r>
            <a:r>
              <a:rPr lang="sv-SE" sz="2000" dirty="0" err="1"/>
              <a:t>closed-chainövningar</a:t>
            </a:r>
            <a:r>
              <a:rPr lang="sv-SE" sz="2000" dirty="0"/>
              <a:t> för att underlätta </a:t>
            </a:r>
            <a:r>
              <a:rPr lang="sv-SE" sz="2000" dirty="0" err="1"/>
              <a:t>proprioceptionen</a:t>
            </a:r>
            <a:r>
              <a:rPr lang="sv-SE" sz="2000" dirty="0"/>
              <a:t>, variera sedan med pseudo-</a:t>
            </a:r>
            <a:r>
              <a:rPr lang="sv-SE" sz="2000" dirty="0" err="1"/>
              <a:t>closed</a:t>
            </a:r>
            <a:r>
              <a:rPr lang="sv-SE" sz="2000" dirty="0"/>
              <a:t> </a:t>
            </a:r>
            <a:r>
              <a:rPr lang="sv-SE" sz="2000" dirty="0" err="1"/>
              <a:t>chainövningar</a:t>
            </a:r>
            <a:r>
              <a:rPr lang="sv-SE" sz="2000" dirty="0"/>
              <a:t>  och på sikt även </a:t>
            </a:r>
            <a:r>
              <a:rPr lang="sv-SE" sz="2000" dirty="0" err="1"/>
              <a:t>openchainövningar</a:t>
            </a:r>
            <a:r>
              <a:rPr lang="sv-SE" sz="2000" dirty="0"/>
              <a:t>. </a:t>
            </a:r>
          </a:p>
          <a:p>
            <a:r>
              <a:rPr lang="sv-SE" sz="2000" dirty="0"/>
              <a:t>Ska inte ”go all in” inledningsvis. ”Less is </a:t>
            </a:r>
            <a:r>
              <a:rPr lang="sv-SE" sz="2000" dirty="0" err="1"/>
              <a:t>more</a:t>
            </a:r>
            <a:r>
              <a:rPr lang="sv-SE" sz="2000" dirty="0"/>
              <a:t>” till att börja med.</a:t>
            </a:r>
          </a:p>
          <a:p>
            <a:r>
              <a:rPr lang="sv-SE" sz="2000" dirty="0"/>
              <a:t>Hur känns det efter träningen?</a:t>
            </a:r>
          </a:p>
          <a:p>
            <a:r>
              <a:rPr lang="sv-SE" sz="2000" dirty="0"/>
              <a:t>Minska antalet repetitioner och öka belastningen gradvis i den takt patienten tolererar det då det är viktigt med </a:t>
            </a:r>
            <a:r>
              <a:rPr lang="sv-SE" sz="2000" b="1" dirty="0"/>
              <a:t>progressiv belastning för att stärka bindväven</a:t>
            </a:r>
            <a:r>
              <a:rPr lang="sv-SE" sz="2000" dirty="0"/>
              <a:t>.</a:t>
            </a:r>
          </a:p>
          <a:p>
            <a:r>
              <a:rPr lang="sv-SE" sz="2000" dirty="0"/>
              <a:t>Öka belastningen klokt.”</a:t>
            </a:r>
            <a:r>
              <a:rPr lang="sv-SE" sz="2000" dirty="0" err="1"/>
              <a:t>Careful</a:t>
            </a:r>
            <a:r>
              <a:rPr lang="sv-SE" sz="2000" dirty="0"/>
              <a:t> </a:t>
            </a:r>
            <a:r>
              <a:rPr lang="sv-SE" sz="2000" dirty="0" err="1"/>
              <a:t>exercise</a:t>
            </a:r>
            <a:r>
              <a:rPr lang="sv-SE" sz="2000" dirty="0"/>
              <a:t> </a:t>
            </a:r>
            <a:r>
              <a:rPr lang="sv-SE" sz="2000" dirty="0" err="1"/>
              <a:t>dose</a:t>
            </a:r>
            <a:r>
              <a:rPr lang="sv-SE" sz="2000" dirty="0"/>
              <a:t> in progression”.</a:t>
            </a:r>
          </a:p>
          <a:p>
            <a:r>
              <a:rPr lang="sv-SE" sz="2000" b="1" dirty="0"/>
              <a:t>Etablera en rutin för träningen </a:t>
            </a:r>
            <a:r>
              <a:rPr lang="sv-SE" sz="2000" dirty="0"/>
              <a:t>då vävnaderna behöver belastas regelbundet för att bli mer tåliga. </a:t>
            </a:r>
          </a:p>
          <a:p>
            <a:r>
              <a:rPr lang="sv-SE" sz="2000" dirty="0"/>
              <a:t>Viktigt med tillräckligt med </a:t>
            </a:r>
            <a:r>
              <a:rPr lang="sv-SE" sz="2000" b="1" dirty="0"/>
              <a:t>återhämtning mellan träningspassen </a:t>
            </a:r>
            <a:r>
              <a:rPr lang="sv-SE" sz="2000" dirty="0"/>
              <a:t>vilken generellt är lite längre för patienter med hypermobilitet men träningen måste utföras </a:t>
            </a:r>
            <a:r>
              <a:rPr lang="sv-SE" sz="2000" b="1" dirty="0"/>
              <a:t>minst 2 g/vecka för att det ska bli någon progression.</a:t>
            </a:r>
          </a:p>
          <a:p>
            <a:pPr marL="0" indent="0">
              <a:buNone/>
            </a:pPr>
            <a:endParaRPr lang="sv-SE" sz="800" dirty="0"/>
          </a:p>
          <a:p>
            <a:endParaRPr lang="sv-SE" sz="800" dirty="0"/>
          </a:p>
          <a:p>
            <a:endParaRPr lang="sv-SE" sz="800" dirty="0"/>
          </a:p>
          <a:p>
            <a:endParaRPr lang="sv-SE" sz="800" dirty="0"/>
          </a:p>
          <a:p>
            <a:endParaRPr lang="sv-SE" sz="800" dirty="0"/>
          </a:p>
        </p:txBody>
      </p:sp>
      <p:grpSp>
        <p:nvGrpSpPr>
          <p:cNvPr id="9228" name="Group 9222">
            <a:extLst>
              <a:ext uri="{FF2B5EF4-FFF2-40B4-BE49-F238E27FC236}">
                <a16:creationId xmlns:a16="http://schemas.microsoft.com/office/drawing/2014/main" id="{16C73AF9-0D33-5C66-5D79-0D0129904B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9229" name="Rectangle 9223">
              <a:extLst>
                <a:ext uri="{FF2B5EF4-FFF2-40B4-BE49-F238E27FC236}">
                  <a16:creationId xmlns:a16="http://schemas.microsoft.com/office/drawing/2014/main" id="{ED96FD6F-5EE9-36C7-C200-3111EF6D0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0" name="Rectangle 9224">
              <a:extLst>
                <a:ext uri="{FF2B5EF4-FFF2-40B4-BE49-F238E27FC236}">
                  <a16:creationId xmlns:a16="http://schemas.microsoft.com/office/drawing/2014/main" id="{62A39BB2-02C1-8A8B-8021-68446E0474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ruta 1">
            <a:extLst>
              <a:ext uri="{FF2B5EF4-FFF2-40B4-BE49-F238E27FC236}">
                <a16:creationId xmlns:a16="http://schemas.microsoft.com/office/drawing/2014/main" id="{CBB48F01-B84E-A32F-E667-B9E8D1D337DC}"/>
              </a:ext>
            </a:extLst>
          </p:cNvPr>
          <p:cNvSpPr txBox="1"/>
          <p:nvPr/>
        </p:nvSpPr>
        <p:spPr>
          <a:xfrm>
            <a:off x="154993" y="6431795"/>
            <a:ext cx="1495586" cy="246221"/>
          </a:xfrm>
          <a:prstGeom prst="rect">
            <a:avLst/>
          </a:prstGeom>
          <a:noFill/>
        </p:spPr>
        <p:txBody>
          <a:bodyPr wrap="square" rtlCol="0">
            <a:spAutoFit/>
          </a:bodyPr>
          <a:lstStyle/>
          <a:p>
            <a:r>
              <a:rPr lang="sv-SE" sz="1000" dirty="0"/>
              <a:t>Bild </a:t>
            </a:r>
            <a:r>
              <a:rPr lang="sv-SE" sz="1000" dirty="0" err="1"/>
              <a:t>Pixabay</a:t>
            </a:r>
            <a:endParaRPr lang="sv-SE" sz="1000" dirty="0"/>
          </a:p>
        </p:txBody>
      </p:sp>
    </p:spTree>
    <p:extLst>
      <p:ext uri="{BB962C8B-B14F-4D97-AF65-F5344CB8AC3E}">
        <p14:creationId xmlns:p14="http://schemas.microsoft.com/office/powerpoint/2010/main" val="3036684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DD77349-6ADE-99FE-8E04-12919EE56F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9" name="Rectangle 8">
              <a:extLst>
                <a:ext uri="{FF2B5EF4-FFF2-40B4-BE49-F238E27FC236}">
                  <a16:creationId xmlns:a16="http://schemas.microsoft.com/office/drawing/2014/main" id="{D5B2B92C-44DF-B41D-C67A-EBF175DF52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1EB2F1-D26A-D7C9-E9AC-B63BE629A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D16430-53D3-47E5-F4B8-B441E710D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ubrik 1">
            <a:extLst>
              <a:ext uri="{FF2B5EF4-FFF2-40B4-BE49-F238E27FC236}">
                <a16:creationId xmlns:a16="http://schemas.microsoft.com/office/drawing/2014/main" id="{6FE90DA5-B62B-B6AB-9B57-6DF7549E0D37}"/>
              </a:ext>
            </a:extLst>
          </p:cNvPr>
          <p:cNvSpPr>
            <a:spLocks noGrp="1"/>
          </p:cNvSpPr>
          <p:nvPr>
            <p:ph type="title"/>
          </p:nvPr>
        </p:nvSpPr>
        <p:spPr>
          <a:xfrm>
            <a:off x="557940" y="224725"/>
            <a:ext cx="11113576" cy="1258746"/>
          </a:xfrm>
        </p:spPr>
        <p:txBody>
          <a:bodyPr anchor="ctr">
            <a:noAutofit/>
          </a:bodyPr>
          <a:lstStyle/>
          <a:p>
            <a:r>
              <a:rPr lang="sv-SE" sz="3600" b="1" dirty="0">
                <a:solidFill>
                  <a:srgbClr val="FFFFFF"/>
                </a:solidFill>
              </a:rPr>
              <a:t>Viktigt även med kontinuerlig träning av konditionen med gradvis progression</a:t>
            </a:r>
          </a:p>
        </p:txBody>
      </p:sp>
      <p:sp>
        <p:nvSpPr>
          <p:cNvPr id="3" name="Platshållare för innehåll 2">
            <a:extLst>
              <a:ext uri="{FF2B5EF4-FFF2-40B4-BE49-F238E27FC236}">
                <a16:creationId xmlns:a16="http://schemas.microsoft.com/office/drawing/2014/main" id="{B63784EB-91DD-1688-0AAA-9919A4010B9B}"/>
              </a:ext>
            </a:extLst>
          </p:cNvPr>
          <p:cNvSpPr>
            <a:spLocks noGrp="1"/>
          </p:cNvSpPr>
          <p:nvPr>
            <p:ph idx="1"/>
          </p:nvPr>
        </p:nvSpPr>
        <p:spPr>
          <a:xfrm>
            <a:off x="295275" y="1844298"/>
            <a:ext cx="10940996" cy="4986253"/>
          </a:xfrm>
        </p:spPr>
        <p:txBody>
          <a:bodyPr>
            <a:normAutofit/>
          </a:bodyPr>
          <a:lstStyle/>
          <a:p>
            <a:r>
              <a:rPr lang="sv-SE" sz="2000" dirty="0"/>
              <a:t>Många </a:t>
            </a:r>
            <a:r>
              <a:rPr lang="sv-SE" sz="2000" dirty="0" err="1"/>
              <a:t>pat</a:t>
            </a:r>
            <a:r>
              <a:rPr lang="sv-SE" sz="2000" dirty="0"/>
              <a:t> med EDS/HSD är </a:t>
            </a:r>
            <a:r>
              <a:rPr lang="sv-SE" sz="2000" dirty="0" err="1"/>
              <a:t>dekonditionerade</a:t>
            </a:r>
            <a:r>
              <a:rPr lang="sv-SE" sz="2000" dirty="0"/>
              <a:t> och det är inte ovanligt med intolerans för ansträngning.</a:t>
            </a:r>
          </a:p>
          <a:p>
            <a:r>
              <a:rPr lang="sv-SE" sz="2000" dirty="0"/>
              <a:t>Viktigt med adekvat behandling för dysautonomi såsom POTS, </a:t>
            </a:r>
            <a:r>
              <a:rPr lang="sv-SE" sz="2000" dirty="0" err="1"/>
              <a:t>ortostatisk</a:t>
            </a:r>
            <a:r>
              <a:rPr lang="sv-SE" sz="2000" dirty="0"/>
              <a:t> intolerans, MCAS för att öka förutsättningarna för tolerans för ansträngning. Rådgör med ansvarig läkare. </a:t>
            </a:r>
          </a:p>
          <a:p>
            <a:r>
              <a:rPr lang="sv-SE" sz="2000" b="0" i="0" dirty="0">
                <a:effectLst/>
              </a:rPr>
              <a:t>Ha koll på pulsreaktion under och efter konditionsträningen och kontrollera även blodtryck vid behov. </a:t>
            </a:r>
            <a:endParaRPr lang="sv-SE" sz="2000" dirty="0"/>
          </a:p>
          <a:p>
            <a:r>
              <a:rPr lang="sv-SE" sz="2000" b="0" i="0" dirty="0">
                <a:effectLst/>
              </a:rPr>
              <a:t>Börja med låg belastning och lite kortare tid.</a:t>
            </a:r>
          </a:p>
          <a:p>
            <a:r>
              <a:rPr lang="sv-SE" sz="2000" b="0" i="0" dirty="0">
                <a:effectLst/>
              </a:rPr>
              <a:t>Höj belastningen och utöka tiden i den takt patienten tolererar det med målet att komma upp i 20-30 min 2-3 g/vecka.</a:t>
            </a:r>
          </a:p>
          <a:p>
            <a:r>
              <a:rPr lang="sv-SE" sz="2000" dirty="0"/>
              <a:t>K</a:t>
            </a:r>
            <a:r>
              <a:rPr lang="sv-SE" sz="2000" b="0" i="0" dirty="0">
                <a:effectLst/>
              </a:rPr>
              <a:t>onditionsträningen kan vara cykling, sittcykel, </a:t>
            </a:r>
            <a:r>
              <a:rPr lang="sv-SE" sz="2000" b="0" i="0" dirty="0" err="1">
                <a:effectLst/>
              </a:rPr>
              <a:t>crosstrainer</a:t>
            </a:r>
            <a:r>
              <a:rPr lang="sv-SE" sz="2000" b="0" i="0" dirty="0">
                <a:effectLst/>
              </a:rPr>
              <a:t>, roddmaskin, bassängträning, simning, stavgång utförda på den nivån att det ger fysiologisk respons på träningen.</a:t>
            </a:r>
          </a:p>
          <a:p>
            <a:r>
              <a:rPr lang="sv-SE" sz="2000" dirty="0"/>
              <a:t>Viktigt att patienten kan utföra konditionsträningen med god hållning, </a:t>
            </a:r>
            <a:r>
              <a:rPr lang="sv-SE" sz="2000" dirty="0" err="1"/>
              <a:t>alignment</a:t>
            </a:r>
            <a:r>
              <a:rPr lang="sv-SE" sz="2000" dirty="0"/>
              <a:t> och bra teknik med bibehållen aktivitet i sin </a:t>
            </a:r>
            <a:r>
              <a:rPr lang="sv-SE" sz="2000" dirty="0" err="1"/>
              <a:t>posturala</a:t>
            </a:r>
            <a:r>
              <a:rPr lang="sv-SE" sz="2000" dirty="0"/>
              <a:t> muskulatur.</a:t>
            </a:r>
          </a:p>
          <a:p>
            <a:endParaRPr lang="sv-SE" sz="2000" dirty="0"/>
          </a:p>
          <a:p>
            <a:pPr marL="0" indent="0">
              <a:buNone/>
            </a:pPr>
            <a:endParaRPr lang="sv-SE" sz="1300" dirty="0"/>
          </a:p>
          <a:p>
            <a:pPr marL="0" indent="0">
              <a:buNone/>
            </a:pPr>
            <a:endParaRPr lang="sv-SE" sz="1300" dirty="0"/>
          </a:p>
        </p:txBody>
      </p:sp>
      <p:sp>
        <p:nvSpPr>
          <p:cNvPr id="4" name="textruta 3">
            <a:extLst>
              <a:ext uri="{FF2B5EF4-FFF2-40B4-BE49-F238E27FC236}">
                <a16:creationId xmlns:a16="http://schemas.microsoft.com/office/drawing/2014/main" id="{2C936ADA-7800-3507-F031-39521D5786A0}"/>
              </a:ext>
            </a:extLst>
          </p:cNvPr>
          <p:cNvSpPr txBox="1"/>
          <p:nvPr/>
        </p:nvSpPr>
        <p:spPr>
          <a:xfrm>
            <a:off x="11236271" y="6390950"/>
            <a:ext cx="838682" cy="246221"/>
          </a:xfrm>
          <a:prstGeom prst="rect">
            <a:avLst/>
          </a:prstGeom>
          <a:noFill/>
        </p:spPr>
        <p:txBody>
          <a:bodyPr wrap="square" rtlCol="0">
            <a:spAutoFit/>
          </a:bodyPr>
          <a:lstStyle/>
          <a:p>
            <a:r>
              <a:rPr lang="sv-SE" sz="1000" dirty="0"/>
              <a:t>Bild </a:t>
            </a:r>
            <a:r>
              <a:rPr lang="sv-SE" sz="1000" dirty="0" err="1"/>
              <a:t>Pixabay</a:t>
            </a:r>
            <a:endParaRPr lang="sv-SE" sz="1000" dirty="0"/>
          </a:p>
        </p:txBody>
      </p:sp>
      <p:pic>
        <p:nvPicPr>
          <p:cNvPr id="5" name="Picture 2" descr="Vit Hane, 3D -Modell, Isolerat, 3D">
            <a:extLst>
              <a:ext uri="{FF2B5EF4-FFF2-40B4-BE49-F238E27FC236}">
                <a16:creationId xmlns:a16="http://schemas.microsoft.com/office/drawing/2014/main" id="{C1484C8D-C4FB-F4FD-5ED1-F6EFEB0D212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077575" y="3556860"/>
            <a:ext cx="1114424" cy="2719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671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9DD73B-DAC2-5D1F-8FC1-92BFEAD31D7D}"/>
              </a:ext>
            </a:extLst>
          </p:cNvPr>
          <p:cNvSpPr>
            <a:spLocks noGrp="1"/>
          </p:cNvSpPr>
          <p:nvPr>
            <p:ph type="title"/>
          </p:nvPr>
        </p:nvSpPr>
        <p:spPr>
          <a:xfrm>
            <a:off x="479394" y="741392"/>
            <a:ext cx="5616607" cy="847712"/>
          </a:xfrm>
        </p:spPr>
        <p:txBody>
          <a:bodyPr anchor="b">
            <a:normAutofit/>
          </a:bodyPr>
          <a:lstStyle/>
          <a:p>
            <a:r>
              <a:rPr lang="sv-SE" sz="3600" b="1" dirty="0"/>
              <a:t>Andningen</a:t>
            </a:r>
          </a:p>
        </p:txBody>
      </p:sp>
      <p:sp>
        <p:nvSpPr>
          <p:cNvPr id="3" name="Platshållare för innehåll 2">
            <a:extLst>
              <a:ext uri="{FF2B5EF4-FFF2-40B4-BE49-F238E27FC236}">
                <a16:creationId xmlns:a16="http://schemas.microsoft.com/office/drawing/2014/main" id="{C66A4CA3-07D7-0124-001C-125AE35277F7}"/>
              </a:ext>
            </a:extLst>
          </p:cNvPr>
          <p:cNvSpPr>
            <a:spLocks noGrp="1"/>
          </p:cNvSpPr>
          <p:nvPr>
            <p:ph idx="1"/>
          </p:nvPr>
        </p:nvSpPr>
        <p:spPr>
          <a:xfrm>
            <a:off x="159797" y="1873188"/>
            <a:ext cx="8503756" cy="4108120"/>
          </a:xfrm>
        </p:spPr>
        <p:txBody>
          <a:bodyPr anchor="t">
            <a:normAutofit/>
          </a:bodyPr>
          <a:lstStyle/>
          <a:p>
            <a:r>
              <a:rPr lang="sv-SE" sz="2000" dirty="0"/>
              <a:t>Vanligt med diafragmadysfunktion vid EDS/HSD.</a:t>
            </a:r>
          </a:p>
          <a:p>
            <a:r>
              <a:rPr lang="sv-SE" sz="2000" dirty="0"/>
              <a:t>Patienter med EDS/HSD har ofta svaga inspirationsmuskler där ett grunt andningsmönster eller hyperventilationsmönster är vanligt och de överanvänder ofta accessoriska andningsmuskler.</a:t>
            </a:r>
          </a:p>
          <a:p>
            <a:r>
              <a:rPr lang="sv-SE" sz="2000" dirty="0"/>
              <a:t>Utöver hållningskorrektion och träning av </a:t>
            </a:r>
            <a:r>
              <a:rPr lang="sv-SE" sz="2000" dirty="0" err="1"/>
              <a:t>postural</a:t>
            </a:r>
            <a:r>
              <a:rPr lang="sv-SE" sz="2000" dirty="0"/>
              <a:t> muskulatur för att förbättra förhållande för diafragma och utrymmet för lungorna kan inspiratorisk muskelträning vara bra.</a:t>
            </a:r>
          </a:p>
          <a:p>
            <a:r>
              <a:rPr lang="sv-SE" sz="2000" dirty="0"/>
              <a:t>Olika andningsövningar kan också behövas för att ”lugna systemet” då många patienter med EDS/HSD har ett sympatikuspådrag. </a:t>
            </a:r>
          </a:p>
          <a:p>
            <a:pPr marL="0" indent="0">
              <a:buNone/>
            </a:pPr>
            <a:endParaRPr lang="sv-SE" sz="2000" dirty="0"/>
          </a:p>
          <a:p>
            <a:pPr marL="0" indent="0">
              <a:buNone/>
            </a:pPr>
            <a:endParaRPr lang="sv-SE" sz="1900" dirty="0"/>
          </a:p>
        </p:txBody>
      </p:sp>
      <p:pic>
        <p:nvPicPr>
          <p:cNvPr id="6146" name="Picture 2" descr="Ai Genererad, Luft, Natur, Lunga, Grön">
            <a:extLst>
              <a:ext uri="{FF2B5EF4-FFF2-40B4-BE49-F238E27FC236}">
                <a16:creationId xmlns:a16="http://schemas.microsoft.com/office/drawing/2014/main" id="{BBE58684-11FE-F62E-75CB-84B3F99900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642" r="3083" b="2"/>
          <a:stretch/>
        </p:blipFill>
        <p:spPr bwMode="auto">
          <a:xfrm>
            <a:off x="9445841" y="2533476"/>
            <a:ext cx="1869864" cy="2881903"/>
          </a:xfrm>
          <a:prstGeom prst="rect">
            <a:avLst/>
          </a:prstGeom>
          <a:noFill/>
          <a:extLst>
            <a:ext uri="{909E8E84-426E-40DD-AFC4-6F175D3DCCD1}">
              <a14:hiddenFill xmlns:a14="http://schemas.microsoft.com/office/drawing/2010/main">
                <a:solidFill>
                  <a:srgbClr val="FFFFFF"/>
                </a:solidFill>
              </a14:hiddenFill>
            </a:ext>
          </a:extLst>
        </p:spPr>
      </p:pic>
      <p:grpSp>
        <p:nvGrpSpPr>
          <p:cNvPr id="6165" name="Group 6164">
            <a:extLst>
              <a:ext uri="{FF2B5EF4-FFF2-40B4-BE49-F238E27FC236}">
                <a16:creationId xmlns:a16="http://schemas.microsoft.com/office/drawing/2014/main" id="{442598CC-934A-7BCD-C691-B2FE74CEDE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15162" y="5858828"/>
            <a:ext cx="4300544" cy="123363"/>
            <a:chOff x="7015162" y="5858828"/>
            <a:chExt cx="4300544" cy="123363"/>
          </a:xfrm>
        </p:grpSpPr>
        <p:sp>
          <p:nvSpPr>
            <p:cNvPr id="6166" name="Rectangle 6165">
              <a:extLst>
                <a:ext uri="{FF2B5EF4-FFF2-40B4-BE49-F238E27FC236}">
                  <a16:creationId xmlns:a16="http://schemas.microsoft.com/office/drawing/2014/main" id="{AACD0983-348C-E24F-6839-EA2014B9D1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7" name="Rectangle 6166">
              <a:extLst>
                <a:ext uri="{FF2B5EF4-FFF2-40B4-BE49-F238E27FC236}">
                  <a16:creationId xmlns:a16="http://schemas.microsoft.com/office/drawing/2014/main" id="{E1174876-930F-4902-5A02-2742055662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ruta 3">
            <a:extLst>
              <a:ext uri="{FF2B5EF4-FFF2-40B4-BE49-F238E27FC236}">
                <a16:creationId xmlns:a16="http://schemas.microsoft.com/office/drawing/2014/main" id="{CA1D8CFD-13FA-A792-4471-D5CD523CF2F2}"/>
              </a:ext>
            </a:extLst>
          </p:cNvPr>
          <p:cNvSpPr txBox="1"/>
          <p:nvPr/>
        </p:nvSpPr>
        <p:spPr>
          <a:xfrm>
            <a:off x="10591066" y="5469568"/>
            <a:ext cx="911077" cy="246221"/>
          </a:xfrm>
          <a:prstGeom prst="rect">
            <a:avLst/>
          </a:prstGeom>
          <a:noFill/>
        </p:spPr>
        <p:txBody>
          <a:bodyPr wrap="square" rtlCol="0">
            <a:spAutoFit/>
          </a:bodyPr>
          <a:lstStyle/>
          <a:p>
            <a:r>
              <a:rPr lang="sv-SE" sz="1000" dirty="0"/>
              <a:t>Bild </a:t>
            </a:r>
            <a:r>
              <a:rPr lang="sv-SE" sz="1000" dirty="0" err="1"/>
              <a:t>Pixabay</a:t>
            </a:r>
            <a:endParaRPr lang="sv-SE" sz="1000" dirty="0"/>
          </a:p>
        </p:txBody>
      </p:sp>
    </p:spTree>
    <p:extLst>
      <p:ext uri="{BB962C8B-B14F-4D97-AF65-F5344CB8AC3E}">
        <p14:creationId xmlns:p14="http://schemas.microsoft.com/office/powerpoint/2010/main" val="2607510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3ABEBE-D26F-CC69-D9D2-1973345197BF}"/>
              </a:ext>
            </a:extLst>
          </p:cNvPr>
          <p:cNvSpPr>
            <a:spLocks noGrp="1"/>
          </p:cNvSpPr>
          <p:nvPr>
            <p:ph type="title"/>
          </p:nvPr>
        </p:nvSpPr>
        <p:spPr>
          <a:xfrm>
            <a:off x="550415" y="279752"/>
            <a:ext cx="10050425" cy="1339821"/>
          </a:xfrm>
        </p:spPr>
        <p:txBody>
          <a:bodyPr anchor="b">
            <a:noAutofit/>
          </a:bodyPr>
          <a:lstStyle/>
          <a:p>
            <a:r>
              <a:rPr lang="sv-SE" sz="3200" b="1" dirty="0"/>
              <a:t>Hur gör vi då patienten gradvis mer självständig i sin träning? Att stå på egna ben?</a:t>
            </a:r>
          </a:p>
        </p:txBody>
      </p:sp>
      <p:sp>
        <p:nvSpPr>
          <p:cNvPr id="3" name="Platshållare för innehåll 2">
            <a:extLst>
              <a:ext uri="{FF2B5EF4-FFF2-40B4-BE49-F238E27FC236}">
                <a16:creationId xmlns:a16="http://schemas.microsoft.com/office/drawing/2014/main" id="{277E1E19-A98C-8542-4787-84A09B450C9B}"/>
              </a:ext>
            </a:extLst>
          </p:cNvPr>
          <p:cNvSpPr>
            <a:spLocks noGrp="1"/>
          </p:cNvSpPr>
          <p:nvPr>
            <p:ph idx="1"/>
          </p:nvPr>
        </p:nvSpPr>
        <p:spPr>
          <a:xfrm>
            <a:off x="381739" y="1844298"/>
            <a:ext cx="10400748" cy="5013702"/>
          </a:xfrm>
        </p:spPr>
        <p:txBody>
          <a:bodyPr anchor="t">
            <a:normAutofit lnSpcReduction="10000"/>
          </a:bodyPr>
          <a:lstStyle/>
          <a:p>
            <a:r>
              <a:rPr lang="sv-SE" sz="2200" dirty="0"/>
              <a:t>Patienten behöver även träna på egen hand med målet att bli allt mer självständig i sin träning.</a:t>
            </a:r>
          </a:p>
          <a:p>
            <a:r>
              <a:rPr lang="sv-SE" sz="2200" dirty="0"/>
              <a:t>Funktionell träning som kräver att både inre stabiliserande och yttre dynamisk muskulatur jobbar ihop som medarbetare. </a:t>
            </a:r>
          </a:p>
          <a:p>
            <a:r>
              <a:rPr lang="sv-SE" sz="2200" dirty="0"/>
              <a:t>Jobba med både internt och externt fokus. Träna i funktionella miljöer, på lite sikt gärna utomhus om möjligt med ojämna underlag och i interaktion med yttervärlden. </a:t>
            </a:r>
          </a:p>
          <a:p>
            <a:r>
              <a:rPr lang="sv-SE" sz="2200" dirty="0"/>
              <a:t>Pat lever i verkligheten och det är viktigt att öka deras möjligheter att delta i olika aktiviteter i samhället.</a:t>
            </a:r>
          </a:p>
          <a:p>
            <a:r>
              <a:rPr lang="sv-SE" sz="2200" dirty="0"/>
              <a:t>Hjälp patienten att skapa en bra rutin för träningen på egen hand med bestämd tid och plats och vilka redskap som behövs. Kanske kunna ha en plats hemma där träningsutrustningen kan få vara framme för att inte behöva plocka fram och undan varje gång. Sätt en timer.</a:t>
            </a:r>
          </a:p>
          <a:p>
            <a:r>
              <a:rPr lang="sv-SE" sz="2200" b="1" dirty="0"/>
              <a:t>Bästa aktiviteten är den patienten gillar tillräckligt mycket för att kunna fortsätta med.</a:t>
            </a:r>
          </a:p>
          <a:p>
            <a:r>
              <a:rPr lang="sv-SE" sz="2200" dirty="0"/>
              <a:t>Att vara konsekvent, att hänga i. ”</a:t>
            </a:r>
            <a:r>
              <a:rPr lang="sv-SE" sz="2200" dirty="0" err="1"/>
              <a:t>Consistently</a:t>
            </a:r>
            <a:r>
              <a:rPr lang="sv-SE" sz="2200" dirty="0"/>
              <a:t> is the </a:t>
            </a:r>
            <a:r>
              <a:rPr lang="sv-SE" sz="2200" dirty="0" err="1"/>
              <a:t>key</a:t>
            </a:r>
            <a:r>
              <a:rPr lang="sv-SE" sz="2200" dirty="0"/>
              <a:t>”.</a:t>
            </a:r>
          </a:p>
          <a:p>
            <a:pPr marL="0" indent="0">
              <a:buNone/>
            </a:pPr>
            <a:endParaRPr lang="sv-SE" sz="1000" dirty="0"/>
          </a:p>
        </p:txBody>
      </p:sp>
      <p:grpSp>
        <p:nvGrpSpPr>
          <p:cNvPr id="4121" name="Group 4120">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4122" name="Rectangle 4121">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3" name="Rectangle 4122">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ruta 3">
            <a:extLst>
              <a:ext uri="{FF2B5EF4-FFF2-40B4-BE49-F238E27FC236}">
                <a16:creationId xmlns:a16="http://schemas.microsoft.com/office/drawing/2014/main" id="{D006C695-D3BB-D260-7FF3-545D71B391BB}"/>
              </a:ext>
            </a:extLst>
          </p:cNvPr>
          <p:cNvSpPr txBox="1"/>
          <p:nvPr/>
        </p:nvSpPr>
        <p:spPr>
          <a:xfrm>
            <a:off x="10928413" y="6169975"/>
            <a:ext cx="994299" cy="246221"/>
          </a:xfrm>
          <a:prstGeom prst="rect">
            <a:avLst/>
          </a:prstGeom>
          <a:noFill/>
        </p:spPr>
        <p:txBody>
          <a:bodyPr wrap="square" rtlCol="0">
            <a:spAutoFit/>
          </a:bodyPr>
          <a:lstStyle/>
          <a:p>
            <a:r>
              <a:rPr lang="sv-SE" sz="1000" dirty="0"/>
              <a:t>Bild </a:t>
            </a:r>
            <a:r>
              <a:rPr lang="sv-SE" sz="1000" dirty="0" err="1"/>
              <a:t>Pixabay</a:t>
            </a:r>
            <a:endParaRPr lang="sv-SE" sz="1000" dirty="0"/>
          </a:p>
        </p:txBody>
      </p:sp>
    </p:spTree>
    <p:extLst>
      <p:ext uri="{BB962C8B-B14F-4D97-AF65-F5344CB8AC3E}">
        <p14:creationId xmlns:p14="http://schemas.microsoft.com/office/powerpoint/2010/main" val="3730021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4B1A7B7-8422-40F5-0367-9BD84D3474CB}"/>
              </a:ext>
            </a:extLst>
          </p:cNvPr>
          <p:cNvSpPr>
            <a:spLocks noGrp="1"/>
          </p:cNvSpPr>
          <p:nvPr>
            <p:ph idx="1"/>
          </p:nvPr>
        </p:nvSpPr>
        <p:spPr>
          <a:xfrm>
            <a:off x="100739" y="1404913"/>
            <a:ext cx="7431437" cy="4472104"/>
          </a:xfrm>
        </p:spPr>
        <p:txBody>
          <a:bodyPr anchor="t">
            <a:normAutofit/>
          </a:bodyPr>
          <a:lstStyle/>
          <a:p>
            <a:r>
              <a:rPr lang="sv-SE" sz="2400" dirty="0"/>
              <a:t>Var patienten än är, är det där hen måste starta, lite och lite, små steg framåt, men fortsätta.</a:t>
            </a:r>
          </a:p>
          <a:p>
            <a:r>
              <a:rPr lang="sv-SE" sz="2400" dirty="0"/>
              <a:t>Lite är bättre än inget. Uppmuntra patienten att göra det de kan, varje dag.</a:t>
            </a:r>
          </a:p>
          <a:p>
            <a:r>
              <a:rPr lang="sv-SE" b="1" dirty="0"/>
              <a:t>”</a:t>
            </a:r>
            <a:r>
              <a:rPr lang="sv-SE" b="1" dirty="0" err="1"/>
              <a:t>You</a:t>
            </a:r>
            <a:r>
              <a:rPr lang="sv-SE" b="1" dirty="0"/>
              <a:t> </a:t>
            </a:r>
            <a:r>
              <a:rPr lang="sv-SE" b="1" dirty="0" err="1"/>
              <a:t>need</a:t>
            </a:r>
            <a:r>
              <a:rPr lang="sv-SE" b="1" dirty="0"/>
              <a:t> to </a:t>
            </a:r>
            <a:r>
              <a:rPr lang="sv-SE" b="1" dirty="0" err="1"/>
              <a:t>move</a:t>
            </a:r>
            <a:r>
              <a:rPr lang="sv-SE" b="1" dirty="0"/>
              <a:t> to </a:t>
            </a:r>
            <a:r>
              <a:rPr lang="sv-SE" b="1" dirty="0" err="1"/>
              <a:t>improve</a:t>
            </a:r>
            <a:r>
              <a:rPr lang="sv-SE" b="1" dirty="0"/>
              <a:t>”! </a:t>
            </a:r>
          </a:p>
          <a:p>
            <a:r>
              <a:rPr lang="sv-SE" b="1" dirty="0"/>
              <a:t>”</a:t>
            </a:r>
            <a:r>
              <a:rPr lang="sv-SE" b="1" dirty="0" err="1"/>
              <a:t>Keep</a:t>
            </a:r>
            <a:r>
              <a:rPr lang="sv-SE" b="1" dirty="0"/>
              <a:t> </a:t>
            </a:r>
            <a:r>
              <a:rPr lang="sv-SE" b="1" dirty="0" err="1"/>
              <a:t>moving</a:t>
            </a:r>
            <a:r>
              <a:rPr lang="sv-SE" b="1" dirty="0"/>
              <a:t> - </a:t>
            </a:r>
            <a:r>
              <a:rPr lang="sv-SE" b="1" dirty="0" err="1"/>
              <a:t>being</a:t>
            </a:r>
            <a:r>
              <a:rPr lang="sv-SE" b="1" dirty="0"/>
              <a:t> </a:t>
            </a:r>
            <a:r>
              <a:rPr lang="sv-SE" b="1" dirty="0" err="1"/>
              <a:t>sedentary</a:t>
            </a:r>
            <a:r>
              <a:rPr lang="sv-SE" b="1" dirty="0"/>
              <a:t> </a:t>
            </a:r>
            <a:r>
              <a:rPr lang="sv-SE" b="1" dirty="0" err="1"/>
              <a:t>will</a:t>
            </a:r>
            <a:r>
              <a:rPr lang="sv-SE" b="1" dirty="0"/>
              <a:t> not </a:t>
            </a:r>
            <a:r>
              <a:rPr lang="sv-SE" b="1" dirty="0" err="1"/>
              <a:t>help</a:t>
            </a:r>
            <a:r>
              <a:rPr lang="sv-SE" b="1" dirty="0"/>
              <a:t>”!</a:t>
            </a:r>
          </a:p>
          <a:p>
            <a:pPr marL="0" indent="0">
              <a:buNone/>
            </a:pPr>
            <a:endParaRPr lang="sv-SE" sz="2000" dirty="0"/>
          </a:p>
        </p:txBody>
      </p:sp>
      <p:sp>
        <p:nvSpPr>
          <p:cNvPr id="8221" name="Rectangle 8220">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3" name="Rectangle 8222">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5" name="Rectangle 8224">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227" name="Rectangle 8226">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pic>
        <p:nvPicPr>
          <p:cNvPr id="2" name="Picture 4" descr="Ai Genererad, Zebra">
            <a:extLst>
              <a:ext uri="{FF2B5EF4-FFF2-40B4-BE49-F238E27FC236}">
                <a16:creationId xmlns:a16="http://schemas.microsoft.com/office/drawing/2014/main" id="{97393843-B7CE-FC6A-8B45-D42FA04CC8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6386"/>
          <a:stretch/>
        </p:blipFill>
        <p:spPr bwMode="auto">
          <a:xfrm>
            <a:off x="8066868" y="1472340"/>
            <a:ext cx="3572360" cy="4936210"/>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a:extLst>
              <a:ext uri="{FF2B5EF4-FFF2-40B4-BE49-F238E27FC236}">
                <a16:creationId xmlns:a16="http://schemas.microsoft.com/office/drawing/2014/main" id="{893A86B3-5C17-FB75-34E5-7AB053009129}"/>
              </a:ext>
            </a:extLst>
          </p:cNvPr>
          <p:cNvSpPr txBox="1"/>
          <p:nvPr/>
        </p:nvSpPr>
        <p:spPr>
          <a:xfrm>
            <a:off x="10064232" y="6336251"/>
            <a:ext cx="6102456" cy="246221"/>
          </a:xfrm>
          <a:prstGeom prst="rect">
            <a:avLst/>
          </a:prstGeom>
          <a:noFill/>
        </p:spPr>
        <p:txBody>
          <a:bodyPr wrap="square">
            <a:spAutoFit/>
          </a:bodyPr>
          <a:lstStyle/>
          <a:p>
            <a:r>
              <a:rPr lang="sv-SE" sz="1000" dirty="0"/>
              <a:t>Bild </a:t>
            </a:r>
            <a:r>
              <a:rPr lang="sv-SE" sz="1000" dirty="0" err="1"/>
              <a:t>Pixabay</a:t>
            </a:r>
            <a:endParaRPr lang="sv-SE" sz="1000" dirty="0"/>
          </a:p>
        </p:txBody>
      </p:sp>
    </p:spTree>
    <p:extLst>
      <p:ext uri="{BB962C8B-B14F-4D97-AF65-F5344CB8AC3E}">
        <p14:creationId xmlns:p14="http://schemas.microsoft.com/office/powerpoint/2010/main" val="3002343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A9A1C-15D6-B758-6990-98A3DF30DC83}"/>
              </a:ext>
            </a:extLst>
          </p:cNvPr>
          <p:cNvSpPr>
            <a:spLocks noGrp="1"/>
          </p:cNvSpPr>
          <p:nvPr>
            <p:ph type="title"/>
          </p:nvPr>
        </p:nvSpPr>
        <p:spPr>
          <a:xfrm>
            <a:off x="705173" y="741391"/>
            <a:ext cx="6222493" cy="1362617"/>
          </a:xfrm>
        </p:spPr>
        <p:txBody>
          <a:bodyPr anchor="b">
            <a:normAutofit/>
          </a:bodyPr>
          <a:lstStyle/>
          <a:p>
            <a:r>
              <a:rPr lang="sv-SE" sz="3200" b="1" dirty="0"/>
              <a:t>Upplägg av fysisk aktivitet, träning och återhämtning vid EDS/HSD</a:t>
            </a:r>
          </a:p>
        </p:txBody>
      </p:sp>
      <p:sp>
        <p:nvSpPr>
          <p:cNvPr id="3" name="Platshållare för innehåll 2">
            <a:extLst>
              <a:ext uri="{FF2B5EF4-FFF2-40B4-BE49-F238E27FC236}">
                <a16:creationId xmlns:a16="http://schemas.microsoft.com/office/drawing/2014/main" id="{25993BB7-18FA-38EC-D896-1BC5DD830CAB}"/>
              </a:ext>
            </a:extLst>
          </p:cNvPr>
          <p:cNvSpPr>
            <a:spLocks noGrp="1"/>
          </p:cNvSpPr>
          <p:nvPr>
            <p:ph idx="1"/>
          </p:nvPr>
        </p:nvSpPr>
        <p:spPr>
          <a:xfrm>
            <a:off x="433948" y="2370338"/>
            <a:ext cx="8183105" cy="3610970"/>
          </a:xfrm>
        </p:spPr>
        <p:txBody>
          <a:bodyPr anchor="t">
            <a:normAutofit/>
          </a:bodyPr>
          <a:lstStyle/>
          <a:p>
            <a:r>
              <a:rPr lang="sv-SE" sz="2400" dirty="0"/>
              <a:t>Baseras på noggrann anamnes, undersökning och bedömning utifrån den </a:t>
            </a:r>
            <a:r>
              <a:rPr lang="sv-SE" sz="2400" b="1" dirty="0"/>
              <a:t>biopsykosociala modellen </a:t>
            </a:r>
            <a:r>
              <a:rPr lang="sv-SE" sz="2400" dirty="0"/>
              <a:t>där hänsyn tas till de biologiska, psykologiska och sociala aspekterna av en individs liv och hur de interagerar med varandra. </a:t>
            </a:r>
          </a:p>
        </p:txBody>
      </p:sp>
      <p:pic>
        <p:nvPicPr>
          <p:cNvPr id="1026" name="Picture 2" descr="Biopsychosocial Model of Health | COEPES">
            <a:extLst>
              <a:ext uri="{FF2B5EF4-FFF2-40B4-BE49-F238E27FC236}">
                <a16:creationId xmlns:a16="http://schemas.microsoft.com/office/drawing/2014/main" id="{58ACD10B-02C3-DA4B-DE5A-034E68A1979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08569" y="3160750"/>
            <a:ext cx="3316486" cy="3218822"/>
          </a:xfrm>
          <a:prstGeom prst="rect">
            <a:avLst/>
          </a:prstGeom>
          <a:noFill/>
          <a:extLst>
            <a:ext uri="{909E8E84-426E-40DD-AFC4-6F175D3DCCD1}">
              <a14:hiddenFill xmlns:a14="http://schemas.microsoft.com/office/drawing/2010/main">
                <a:solidFill>
                  <a:srgbClr val="FFFFFF"/>
                </a:solidFill>
              </a14:hiddenFill>
            </a:ext>
          </a:extLst>
        </p:spPr>
      </p:pic>
      <p:grpSp>
        <p:nvGrpSpPr>
          <p:cNvPr id="1031" name="Group 1030">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032" name="Rectangle 1031">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161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DD800E-497D-D0B2-3D8B-03BECD24CD6F}"/>
              </a:ext>
            </a:extLst>
          </p:cNvPr>
          <p:cNvSpPr>
            <a:spLocks noGrp="1"/>
          </p:cNvSpPr>
          <p:nvPr>
            <p:ph type="title"/>
          </p:nvPr>
        </p:nvSpPr>
        <p:spPr>
          <a:xfrm>
            <a:off x="2882685" y="741392"/>
            <a:ext cx="8440280" cy="1273840"/>
          </a:xfrm>
        </p:spPr>
        <p:txBody>
          <a:bodyPr anchor="b">
            <a:normAutofit/>
          </a:bodyPr>
          <a:lstStyle/>
          <a:p>
            <a:r>
              <a:rPr lang="sv-SE" sz="3600" b="1" dirty="0"/>
              <a:t>Kartlägg aktuell fysisk aktivitetsnivå och träning samt tidigare erfarenheter av träning</a:t>
            </a:r>
          </a:p>
        </p:txBody>
      </p:sp>
      <p:pic>
        <p:nvPicPr>
          <p:cNvPr id="1026" name="Picture 2" descr="Vit Hane, 3D -Modell, Isolerat, 3D">
            <a:extLst>
              <a:ext uri="{FF2B5EF4-FFF2-40B4-BE49-F238E27FC236}">
                <a16:creationId xmlns:a16="http://schemas.microsoft.com/office/drawing/2014/main" id="{87BC023A-011D-0B33-668C-232649FDA3C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4086" y="1707878"/>
            <a:ext cx="2104007" cy="4408730"/>
          </a:xfrm>
          <a:prstGeom prst="rect">
            <a:avLst/>
          </a:prstGeom>
          <a:noFill/>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F93C8F99-059B-7215-19EA-26B136F718B7}"/>
              </a:ext>
            </a:extLst>
          </p:cNvPr>
          <p:cNvSpPr>
            <a:spLocks noGrp="1"/>
          </p:cNvSpPr>
          <p:nvPr>
            <p:ph idx="1"/>
          </p:nvPr>
        </p:nvSpPr>
        <p:spPr>
          <a:xfrm>
            <a:off x="2805194" y="2121763"/>
            <a:ext cx="8105613" cy="4302284"/>
          </a:xfrm>
        </p:spPr>
        <p:txBody>
          <a:bodyPr anchor="t">
            <a:normAutofit/>
          </a:bodyPr>
          <a:lstStyle/>
          <a:p>
            <a:r>
              <a:rPr lang="sv-SE" sz="1800" dirty="0"/>
              <a:t>Aktuell fysisk aktivitetsnivå och träning?</a:t>
            </a:r>
          </a:p>
          <a:p>
            <a:r>
              <a:rPr lang="sv-SE" sz="1800" dirty="0"/>
              <a:t>Hur många timmar/dag sitter eller ligger patienten? Inte ovanligt att patienter med EDS/HSD är stillasittande/liggande ganska många timmar/dag. </a:t>
            </a:r>
          </a:p>
          <a:p>
            <a:r>
              <a:rPr lang="sv-SE" sz="1800" dirty="0"/>
              <a:t>Kartlägg tidigare såväl positiva som negativa erfarenheter av fysisk aktivitet och träning.</a:t>
            </a:r>
          </a:p>
          <a:p>
            <a:r>
              <a:rPr lang="sv-SE" sz="1800" dirty="0"/>
              <a:t>Vilken/vilka former av fysisk aktivitet och träning tycker patienten om att göra? Vad tycker de inte om att göra och varför är det så?</a:t>
            </a:r>
          </a:p>
          <a:p>
            <a:r>
              <a:rPr lang="sv-SE" sz="1800" dirty="0"/>
              <a:t>Många patienter har dåliga erfarenheter av fysisk aktivitet och träning vilket leder till att detta uppfattas som ett hot och stressmoment och att de är ”</a:t>
            </a:r>
            <a:r>
              <a:rPr lang="sv-SE" sz="1800" dirty="0" err="1"/>
              <a:t>high</a:t>
            </a:r>
            <a:r>
              <a:rPr lang="sv-SE" sz="1800" dirty="0"/>
              <a:t> alert” bara vi pratar om träning och inte minst vid start av träning.</a:t>
            </a:r>
          </a:p>
          <a:p>
            <a:r>
              <a:rPr lang="sv-SE" sz="1800" dirty="0"/>
              <a:t>Utforska vad som är viktigt för patienten att uppnå och utforma träningen så att den är funktionellt inriktad utifrån patientens mål och värderingar.</a:t>
            </a:r>
          </a:p>
          <a:p>
            <a:pPr marL="0" indent="0">
              <a:buNone/>
            </a:pPr>
            <a:endParaRPr lang="sv-SE" sz="1400" dirty="0"/>
          </a:p>
        </p:txBody>
      </p:sp>
      <p:grpSp>
        <p:nvGrpSpPr>
          <p:cNvPr id="1031" name="Group 1030">
            <a:extLst>
              <a:ext uri="{FF2B5EF4-FFF2-40B4-BE49-F238E27FC236}">
                <a16:creationId xmlns:a16="http://schemas.microsoft.com/office/drawing/2014/main" id="{16C73AF9-0D33-5C66-5D79-0D0129904B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032" name="Rectangle 1031">
              <a:extLst>
                <a:ext uri="{FF2B5EF4-FFF2-40B4-BE49-F238E27FC236}">
                  <a16:creationId xmlns:a16="http://schemas.microsoft.com/office/drawing/2014/main" id="{ED96FD6F-5EE9-36C7-C200-3111EF6D0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62A39BB2-02C1-8A8B-8021-68446E0474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ruta 3">
            <a:extLst>
              <a:ext uri="{FF2B5EF4-FFF2-40B4-BE49-F238E27FC236}">
                <a16:creationId xmlns:a16="http://schemas.microsoft.com/office/drawing/2014/main" id="{AAE89CB2-DDCB-2E21-1EA0-12D8D9D6DD64}"/>
              </a:ext>
            </a:extLst>
          </p:cNvPr>
          <p:cNvSpPr txBox="1"/>
          <p:nvPr/>
        </p:nvSpPr>
        <p:spPr>
          <a:xfrm>
            <a:off x="284086" y="5959474"/>
            <a:ext cx="1473693" cy="246221"/>
          </a:xfrm>
          <a:prstGeom prst="rect">
            <a:avLst/>
          </a:prstGeom>
          <a:noFill/>
        </p:spPr>
        <p:txBody>
          <a:bodyPr wrap="square" rtlCol="0">
            <a:spAutoFit/>
          </a:bodyPr>
          <a:lstStyle/>
          <a:p>
            <a:r>
              <a:rPr lang="sv-SE" sz="1000" dirty="0"/>
              <a:t>Bild </a:t>
            </a:r>
            <a:r>
              <a:rPr lang="sv-SE" sz="1000" dirty="0" err="1"/>
              <a:t>Pixabay</a:t>
            </a:r>
            <a:endParaRPr lang="sv-SE" sz="1000" dirty="0"/>
          </a:p>
        </p:txBody>
      </p:sp>
    </p:spTree>
    <p:extLst>
      <p:ext uri="{BB962C8B-B14F-4D97-AF65-F5344CB8AC3E}">
        <p14:creationId xmlns:p14="http://schemas.microsoft.com/office/powerpoint/2010/main" val="3535824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3258EE-80D3-7EE7-6D36-D20A9B446A36}"/>
              </a:ext>
            </a:extLst>
          </p:cNvPr>
          <p:cNvSpPr>
            <a:spLocks noGrp="1"/>
          </p:cNvSpPr>
          <p:nvPr>
            <p:ph type="title"/>
          </p:nvPr>
        </p:nvSpPr>
        <p:spPr>
          <a:xfrm>
            <a:off x="519192" y="741391"/>
            <a:ext cx="9190496" cy="1247207"/>
          </a:xfrm>
        </p:spPr>
        <p:txBody>
          <a:bodyPr anchor="b">
            <a:noAutofit/>
          </a:bodyPr>
          <a:lstStyle/>
          <a:p>
            <a:r>
              <a:rPr lang="sv-SE" sz="3200" b="1" dirty="0"/>
              <a:t>Värdera om det föreligger undvikandebeteende eller överaktivitetsbeteende</a:t>
            </a:r>
          </a:p>
        </p:txBody>
      </p:sp>
      <p:sp>
        <p:nvSpPr>
          <p:cNvPr id="3" name="Platshållare för innehåll 2">
            <a:extLst>
              <a:ext uri="{FF2B5EF4-FFF2-40B4-BE49-F238E27FC236}">
                <a16:creationId xmlns:a16="http://schemas.microsoft.com/office/drawing/2014/main" id="{01AC2B5B-3F8A-1BE0-DEE4-DF9F8C7ED7C3}"/>
              </a:ext>
            </a:extLst>
          </p:cNvPr>
          <p:cNvSpPr>
            <a:spLocks noGrp="1"/>
          </p:cNvSpPr>
          <p:nvPr>
            <p:ph idx="1"/>
          </p:nvPr>
        </p:nvSpPr>
        <p:spPr>
          <a:xfrm>
            <a:off x="426203" y="2309246"/>
            <a:ext cx="9399722" cy="4432514"/>
          </a:xfrm>
        </p:spPr>
        <p:txBody>
          <a:bodyPr anchor="t">
            <a:normAutofit/>
          </a:bodyPr>
          <a:lstStyle/>
          <a:p>
            <a:r>
              <a:rPr lang="sv-SE" sz="2200" dirty="0"/>
              <a:t>Har patienten ett </a:t>
            </a:r>
            <a:r>
              <a:rPr lang="sv-SE" sz="2200" b="1" dirty="0"/>
              <a:t>undvikandebeteende </a:t>
            </a:r>
            <a:r>
              <a:rPr lang="sv-SE" sz="2200" dirty="0"/>
              <a:t>och</a:t>
            </a:r>
            <a:r>
              <a:rPr lang="sv-SE" sz="2200" b="1" dirty="0"/>
              <a:t> </a:t>
            </a:r>
            <a:r>
              <a:rPr lang="sv-SE" sz="2200" dirty="0"/>
              <a:t>undviker de aktiviteter där hen är rädd att det kommer att göra ont eller att det ska leda till skada? </a:t>
            </a:r>
            <a:r>
              <a:rPr lang="sv-SE" sz="2200" b="1" dirty="0"/>
              <a:t>Rädsla-undvikandereaktion, ”</a:t>
            </a:r>
            <a:r>
              <a:rPr lang="sv-SE" sz="2200" b="1" dirty="0" err="1"/>
              <a:t>Fear</a:t>
            </a:r>
            <a:r>
              <a:rPr lang="sv-SE" sz="2200" b="1" dirty="0"/>
              <a:t> </a:t>
            </a:r>
            <a:r>
              <a:rPr lang="sv-SE" sz="2200" b="1" dirty="0" err="1"/>
              <a:t>Avoidance</a:t>
            </a:r>
            <a:r>
              <a:rPr lang="sv-SE" sz="2200" b="1" dirty="0"/>
              <a:t> </a:t>
            </a:r>
            <a:r>
              <a:rPr lang="sv-SE" sz="2200" b="1" dirty="0" err="1"/>
              <a:t>Response</a:t>
            </a:r>
            <a:r>
              <a:rPr lang="sv-SE" sz="2200" b="1" dirty="0"/>
              <a:t>”, FAR. </a:t>
            </a:r>
          </a:p>
          <a:p>
            <a:r>
              <a:rPr lang="sv-SE" sz="2200" dirty="0"/>
              <a:t>Föreligger </a:t>
            </a:r>
            <a:r>
              <a:rPr lang="sv-SE" sz="2200" b="1" dirty="0"/>
              <a:t>Rörelserädsla - </a:t>
            </a:r>
            <a:r>
              <a:rPr lang="sv-SE" sz="2200" b="1" dirty="0" err="1"/>
              <a:t>kinesiofobi</a:t>
            </a:r>
            <a:r>
              <a:rPr lang="sv-SE" sz="2200" b="1" dirty="0"/>
              <a:t>?</a:t>
            </a:r>
            <a:r>
              <a:rPr lang="sv-SE" sz="2200" dirty="0"/>
              <a:t> Kan värderas enligt </a:t>
            </a:r>
            <a:r>
              <a:rPr lang="sv-SE" sz="2200" dirty="0" err="1"/>
              <a:t>enligt</a:t>
            </a:r>
            <a:r>
              <a:rPr lang="sv-SE" sz="2200" dirty="0"/>
              <a:t> </a:t>
            </a:r>
            <a:r>
              <a:rPr lang="sv-SE" sz="2200" b="1" dirty="0"/>
              <a:t>Tampa </a:t>
            </a:r>
            <a:r>
              <a:rPr lang="sv-SE" sz="2200" b="1" dirty="0" err="1"/>
              <a:t>Scale</a:t>
            </a:r>
            <a:r>
              <a:rPr lang="sv-SE" sz="2200" b="1" dirty="0"/>
              <a:t> för </a:t>
            </a:r>
            <a:r>
              <a:rPr lang="sv-SE" sz="2200" b="1" dirty="0" err="1"/>
              <a:t>Kinesiophobia</a:t>
            </a:r>
            <a:r>
              <a:rPr lang="sv-SE" sz="2200" b="1" dirty="0"/>
              <a:t>, TSK.</a:t>
            </a:r>
          </a:p>
          <a:p>
            <a:r>
              <a:rPr lang="sv-SE" sz="2200" dirty="0"/>
              <a:t>Förekommer det ett </a:t>
            </a:r>
            <a:r>
              <a:rPr lang="sv-SE" sz="2200" b="1" dirty="0"/>
              <a:t>överaktivitetsbeteende </a:t>
            </a:r>
            <a:r>
              <a:rPr lang="sv-SE" sz="2200" dirty="0"/>
              <a:t>där patienten använder överaktivitet som stress- och smärthanteringsstrategi? </a:t>
            </a:r>
            <a:r>
              <a:rPr lang="sv-SE" sz="2200" b="1" dirty="0"/>
              <a:t>Uthållighetsreaktion, ”</a:t>
            </a:r>
            <a:r>
              <a:rPr lang="sv-SE" sz="2200" b="1" dirty="0" err="1"/>
              <a:t>Endurance</a:t>
            </a:r>
            <a:r>
              <a:rPr lang="sv-SE" sz="2200" b="1" dirty="0"/>
              <a:t> </a:t>
            </a:r>
            <a:r>
              <a:rPr lang="sv-SE" sz="2200" b="1" dirty="0" err="1"/>
              <a:t>Response</a:t>
            </a:r>
            <a:r>
              <a:rPr lang="sv-SE" sz="2200" b="1" dirty="0"/>
              <a:t>”, ER.</a:t>
            </a:r>
            <a:endParaRPr lang="sv-SE" sz="2200" dirty="0"/>
          </a:p>
          <a:p>
            <a:r>
              <a:rPr lang="sv-SE" sz="2200" b="1" dirty="0"/>
              <a:t>Push-</a:t>
            </a:r>
            <a:r>
              <a:rPr lang="sv-SE" sz="2200" b="1" dirty="0" err="1"/>
              <a:t>crash</a:t>
            </a:r>
            <a:r>
              <a:rPr lang="sv-SE" sz="2200" b="1" dirty="0"/>
              <a:t> beteende? </a:t>
            </a:r>
            <a:r>
              <a:rPr lang="sv-SE" sz="2200" dirty="0"/>
              <a:t>Kör patienten på under bättre dagar för att sedan vara helt utslagen i ett par dagar? </a:t>
            </a:r>
          </a:p>
        </p:txBody>
      </p:sp>
      <p:grpSp>
        <p:nvGrpSpPr>
          <p:cNvPr id="3079" name="Group 3078">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3080" name="Rectangle 3079">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47573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DD77349-6ADE-99FE-8E04-12919EE56F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9" name="Rectangle 8">
              <a:extLst>
                <a:ext uri="{FF2B5EF4-FFF2-40B4-BE49-F238E27FC236}">
                  <a16:creationId xmlns:a16="http://schemas.microsoft.com/office/drawing/2014/main" id="{D5B2B92C-44DF-B41D-C67A-EBF175DF52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1EB2F1-D26A-D7C9-E9AC-B63BE629A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D16430-53D3-47E5-F4B8-B441E710D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ubrik 1">
            <a:extLst>
              <a:ext uri="{FF2B5EF4-FFF2-40B4-BE49-F238E27FC236}">
                <a16:creationId xmlns:a16="http://schemas.microsoft.com/office/drawing/2014/main" id="{EC6882FF-BF2F-C822-E127-CA1CB36077C1}"/>
              </a:ext>
            </a:extLst>
          </p:cNvPr>
          <p:cNvSpPr>
            <a:spLocks noGrp="1"/>
          </p:cNvSpPr>
          <p:nvPr>
            <p:ph type="title"/>
          </p:nvPr>
        </p:nvSpPr>
        <p:spPr>
          <a:xfrm>
            <a:off x="597723" y="301843"/>
            <a:ext cx="10477109" cy="1003532"/>
          </a:xfrm>
        </p:spPr>
        <p:txBody>
          <a:bodyPr anchor="ctr">
            <a:noAutofit/>
          </a:bodyPr>
          <a:lstStyle/>
          <a:p>
            <a:r>
              <a:rPr lang="sv-SE" sz="3600" b="1" dirty="0">
                <a:solidFill>
                  <a:srgbClr val="FFFFFF"/>
                </a:solidFill>
              </a:rPr>
              <a:t>Värdera smärta, trötthet, sociala, psykologiska faktorer, samsjuklighet </a:t>
            </a:r>
          </a:p>
        </p:txBody>
      </p:sp>
      <p:sp>
        <p:nvSpPr>
          <p:cNvPr id="3" name="Platshållare för innehåll 2">
            <a:extLst>
              <a:ext uri="{FF2B5EF4-FFF2-40B4-BE49-F238E27FC236}">
                <a16:creationId xmlns:a16="http://schemas.microsoft.com/office/drawing/2014/main" id="{FE57CB83-3F6E-7F04-9C89-44DD766E613E}"/>
              </a:ext>
            </a:extLst>
          </p:cNvPr>
          <p:cNvSpPr>
            <a:spLocks noGrp="1"/>
          </p:cNvSpPr>
          <p:nvPr>
            <p:ph idx="1"/>
          </p:nvPr>
        </p:nvSpPr>
        <p:spPr>
          <a:xfrm>
            <a:off x="452759" y="1963945"/>
            <a:ext cx="11225213" cy="4747191"/>
          </a:xfrm>
        </p:spPr>
        <p:txBody>
          <a:bodyPr>
            <a:normAutofit lnSpcReduction="10000"/>
          </a:bodyPr>
          <a:lstStyle/>
          <a:p>
            <a:r>
              <a:rPr lang="sv-SE" sz="2200" b="1" dirty="0"/>
              <a:t>Smärtanalys</a:t>
            </a:r>
            <a:r>
              <a:rPr lang="sv-SE" sz="2200" dirty="0"/>
              <a:t>, lindrande/provocerande faktorer, smärtteckning, VAS, NRS.</a:t>
            </a:r>
          </a:p>
          <a:p>
            <a:r>
              <a:rPr lang="sv-SE" sz="2200" b="1" dirty="0" err="1"/>
              <a:t>Smärtkatastrofiering</a:t>
            </a:r>
            <a:r>
              <a:rPr lang="sv-SE" sz="2200" b="1" dirty="0"/>
              <a:t> </a:t>
            </a:r>
            <a:r>
              <a:rPr lang="sv-SE" sz="2200" dirty="0"/>
              <a:t>kan värderas enligt </a:t>
            </a:r>
            <a:r>
              <a:rPr lang="sv-SE" sz="2200" b="1" i="0" dirty="0">
                <a:effectLst/>
                <a:latin typeface="f37-ginger-light"/>
              </a:rPr>
              <a:t>Pain </a:t>
            </a:r>
            <a:r>
              <a:rPr lang="sv-SE" sz="2200" b="1" i="0" dirty="0" err="1">
                <a:effectLst/>
                <a:latin typeface="f37-ginger-light"/>
              </a:rPr>
              <a:t>Catastrophizing</a:t>
            </a:r>
            <a:r>
              <a:rPr lang="sv-SE" sz="2200" b="1" i="0" dirty="0">
                <a:effectLst/>
                <a:latin typeface="f37-ginger-light"/>
              </a:rPr>
              <a:t> </a:t>
            </a:r>
            <a:r>
              <a:rPr lang="sv-SE" sz="2200" b="1" i="0" dirty="0" err="1">
                <a:effectLst/>
                <a:latin typeface="f37-ginger-light"/>
              </a:rPr>
              <a:t>Scale</a:t>
            </a:r>
            <a:r>
              <a:rPr lang="sv-SE" sz="2200" b="1" dirty="0">
                <a:latin typeface="f37-ginger-light"/>
              </a:rPr>
              <a:t>, PCS</a:t>
            </a:r>
            <a:r>
              <a:rPr lang="sv-SE" sz="2200" dirty="0">
                <a:latin typeface="f37-ginger-light"/>
              </a:rPr>
              <a:t>.</a:t>
            </a:r>
            <a:endParaRPr lang="sv-SE" sz="2200" dirty="0"/>
          </a:p>
          <a:p>
            <a:r>
              <a:rPr lang="sv-SE" sz="2200" dirty="0"/>
              <a:t>Utvärdera </a:t>
            </a:r>
            <a:r>
              <a:rPr lang="sv-SE" sz="2200" b="1" dirty="0"/>
              <a:t>grad av trötthet, </a:t>
            </a:r>
            <a:r>
              <a:rPr lang="sv-SE" sz="2200" b="1" dirty="0" err="1"/>
              <a:t>fatigue</a:t>
            </a:r>
            <a:r>
              <a:rPr lang="sv-SE" sz="2200" dirty="0"/>
              <a:t>,</a:t>
            </a:r>
            <a:r>
              <a:rPr lang="sv-SE" sz="2200" b="1" dirty="0"/>
              <a:t> utmattning, sömnstörning</a:t>
            </a:r>
            <a:r>
              <a:rPr lang="sv-SE" sz="2200" dirty="0"/>
              <a:t> inklusive eventuell påverkan på kognitiva förmågor.</a:t>
            </a:r>
          </a:p>
          <a:p>
            <a:r>
              <a:rPr lang="sv-SE" sz="2200" dirty="0"/>
              <a:t>Föreligger diagnos på ångest, depression? </a:t>
            </a:r>
          </a:p>
          <a:p>
            <a:r>
              <a:rPr lang="sv-SE" sz="2200" dirty="0"/>
              <a:t>Har patienten NPF-diagnos som ADHD, ADD, autism som måste beaktas?</a:t>
            </a:r>
          </a:p>
          <a:p>
            <a:r>
              <a:rPr lang="sv-SE" sz="2200" dirty="0"/>
              <a:t>Förekommer </a:t>
            </a:r>
            <a:r>
              <a:rPr lang="sv-SE" sz="2200" b="1" dirty="0"/>
              <a:t>dysautonomi</a:t>
            </a:r>
            <a:r>
              <a:rPr lang="sv-SE" sz="2200" dirty="0"/>
              <a:t> som POTS, </a:t>
            </a:r>
            <a:r>
              <a:rPr lang="sv-SE" sz="2200" dirty="0" err="1"/>
              <a:t>ortostatisk</a:t>
            </a:r>
            <a:r>
              <a:rPr lang="sv-SE" sz="2200" dirty="0"/>
              <a:t> intolerans, MCAS? Annan samsjuklighet?</a:t>
            </a:r>
          </a:p>
          <a:p>
            <a:r>
              <a:rPr lang="sv-SE" sz="2200" dirty="0"/>
              <a:t>Skapa en bild av patientens </a:t>
            </a:r>
            <a:r>
              <a:rPr lang="sv-SE" sz="2200" b="1" dirty="0"/>
              <a:t>nutritionsstatus</a:t>
            </a:r>
            <a:r>
              <a:rPr lang="sv-SE" sz="2200" dirty="0"/>
              <a:t> vilket påverkar både förmågan att träna och resultaten av träningen. Relativt vanligt att dessa patienter inte får i sig tillräckligt med vätska.</a:t>
            </a:r>
          </a:p>
          <a:p>
            <a:r>
              <a:rPr lang="sv-SE" sz="2200" b="1" dirty="0"/>
              <a:t>Psykosociala faktorer</a:t>
            </a:r>
            <a:r>
              <a:rPr lang="sv-SE" sz="2200" dirty="0"/>
              <a:t>, ta reda på social situation. Olika </a:t>
            </a:r>
            <a:r>
              <a:rPr lang="sv-SE" sz="2200" b="1" dirty="0"/>
              <a:t>stressfaktorer</a:t>
            </a:r>
            <a:r>
              <a:rPr lang="sv-SE" sz="2200" dirty="0"/>
              <a:t>? Grad av stress?</a:t>
            </a:r>
          </a:p>
          <a:p>
            <a:r>
              <a:rPr lang="sv-SE" sz="2200" dirty="0"/>
              <a:t>Vilka förutsättningar har patienten att kunna avsätta tid för fysisk aktivitet och träning? </a:t>
            </a:r>
          </a:p>
          <a:p>
            <a:pPr marL="0" indent="0">
              <a:buNone/>
            </a:pPr>
            <a:r>
              <a:rPr lang="sv-SE" sz="2000" dirty="0"/>
              <a:t> </a:t>
            </a:r>
          </a:p>
          <a:p>
            <a:pPr marL="0" indent="0">
              <a:buNone/>
            </a:pPr>
            <a:endParaRPr lang="sv-SE" sz="1300" dirty="0"/>
          </a:p>
        </p:txBody>
      </p:sp>
    </p:spTree>
    <p:extLst>
      <p:ext uri="{BB962C8B-B14F-4D97-AF65-F5344CB8AC3E}">
        <p14:creationId xmlns:p14="http://schemas.microsoft.com/office/powerpoint/2010/main" val="2963924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 name="Rectangle 1041">
            <a:extLst>
              <a:ext uri="{FF2B5EF4-FFF2-40B4-BE49-F238E27FC236}">
                <a16:creationId xmlns:a16="http://schemas.microsoft.com/office/drawing/2014/main" id="{330C0765-5A38-4A34-880C-9CC4C2E14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CE1298BA-D24D-B1B1-9022-AFFC8B4D8E45}"/>
              </a:ext>
            </a:extLst>
          </p:cNvPr>
          <p:cNvSpPr>
            <a:spLocks noGrp="1"/>
          </p:cNvSpPr>
          <p:nvPr>
            <p:ph type="title"/>
          </p:nvPr>
        </p:nvSpPr>
        <p:spPr>
          <a:xfrm>
            <a:off x="581186" y="118467"/>
            <a:ext cx="9771682" cy="1211186"/>
          </a:xfrm>
        </p:spPr>
        <p:txBody>
          <a:bodyPr anchor="b">
            <a:normAutofit/>
          </a:bodyPr>
          <a:lstStyle/>
          <a:p>
            <a:r>
              <a:rPr lang="sv-SE" sz="3600" b="1" dirty="0"/>
              <a:t>Undersök rörlighet, instabilitet, </a:t>
            </a:r>
            <a:r>
              <a:rPr lang="sv-SE" sz="3600" b="1" dirty="0" err="1"/>
              <a:t>hypomobila</a:t>
            </a:r>
            <a:r>
              <a:rPr lang="sv-SE" sz="3600" b="1" dirty="0"/>
              <a:t> områden</a:t>
            </a:r>
          </a:p>
        </p:txBody>
      </p:sp>
      <p:grpSp>
        <p:nvGrpSpPr>
          <p:cNvPr id="1050" name="Group 1043">
            <a:extLst>
              <a:ext uri="{FF2B5EF4-FFF2-40B4-BE49-F238E27FC236}">
                <a16:creationId xmlns:a16="http://schemas.microsoft.com/office/drawing/2014/main" id="{346CC5EB-AAA4-4BDD-8563-4422D87422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55910" y="1229685"/>
            <a:ext cx="465458" cy="872153"/>
            <a:chOff x="6655910" y="1229685"/>
            <a:chExt cx="465458" cy="872153"/>
          </a:xfrm>
        </p:grpSpPr>
        <p:sp>
          <p:nvSpPr>
            <p:cNvPr id="1045" name="Graphic 15">
              <a:extLst>
                <a:ext uri="{FF2B5EF4-FFF2-40B4-BE49-F238E27FC236}">
                  <a16:creationId xmlns:a16="http://schemas.microsoft.com/office/drawing/2014/main" id="{B7DA268A-F88C-4936-8401-97C8C98610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71450" y="122968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1051" name="Graphic 14">
              <a:extLst>
                <a:ext uri="{FF2B5EF4-FFF2-40B4-BE49-F238E27FC236}">
                  <a16:creationId xmlns:a16="http://schemas.microsoft.com/office/drawing/2014/main" id="{2E48EAB8-CD1C-4BF5-A92C-BA11919E6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30230" y="145898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
          <p:nvSpPr>
            <p:cNvPr id="1047" name="Graphic 16">
              <a:extLst>
                <a:ext uri="{FF2B5EF4-FFF2-40B4-BE49-F238E27FC236}">
                  <a16:creationId xmlns:a16="http://schemas.microsoft.com/office/drawing/2014/main" id="{F66F957D-AE64-4187-90D7-B24F1CC27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55910" y="1974124"/>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1"/>
            </a:solidFill>
            <a:ln w="610" cap="flat">
              <a:noFill/>
              <a:prstDash val="solid"/>
              <a:miter/>
            </a:ln>
          </p:spPr>
          <p:txBody>
            <a:bodyPr rtlCol="0" anchor="ctr"/>
            <a:lstStyle/>
            <a:p>
              <a:endParaRPr lang="en-US"/>
            </a:p>
          </p:txBody>
        </p:sp>
      </p:grpSp>
      <p:sp>
        <p:nvSpPr>
          <p:cNvPr id="3" name="Platshållare för innehåll 2">
            <a:extLst>
              <a:ext uri="{FF2B5EF4-FFF2-40B4-BE49-F238E27FC236}">
                <a16:creationId xmlns:a16="http://schemas.microsoft.com/office/drawing/2014/main" id="{3F4DEA6C-71F8-51CD-A11C-8EB03B0E5420}"/>
              </a:ext>
            </a:extLst>
          </p:cNvPr>
          <p:cNvSpPr>
            <a:spLocks noGrp="1"/>
          </p:cNvSpPr>
          <p:nvPr>
            <p:ph idx="1"/>
          </p:nvPr>
        </p:nvSpPr>
        <p:spPr>
          <a:xfrm>
            <a:off x="433467" y="2076770"/>
            <a:ext cx="9067800" cy="4907954"/>
          </a:xfrm>
        </p:spPr>
        <p:txBody>
          <a:bodyPr anchor="t">
            <a:normAutofit/>
          </a:bodyPr>
          <a:lstStyle/>
          <a:p>
            <a:r>
              <a:rPr lang="sv-SE" sz="2200" dirty="0">
                <a:solidFill>
                  <a:schemeClr val="tx1">
                    <a:alpha val="80000"/>
                  </a:schemeClr>
                </a:solidFill>
              </a:rPr>
              <a:t>Värdera grad av hypermobilitet enligt </a:t>
            </a:r>
            <a:r>
              <a:rPr lang="sv-SE" sz="2200" b="1" dirty="0" err="1">
                <a:solidFill>
                  <a:schemeClr val="tx1">
                    <a:alpha val="80000"/>
                  </a:schemeClr>
                </a:solidFill>
              </a:rPr>
              <a:t>Beightonskalan</a:t>
            </a:r>
            <a:r>
              <a:rPr lang="sv-SE" sz="2200" dirty="0">
                <a:solidFill>
                  <a:schemeClr val="tx1">
                    <a:alpha val="80000"/>
                  </a:schemeClr>
                </a:solidFill>
              </a:rPr>
              <a:t>.</a:t>
            </a:r>
          </a:p>
          <a:p>
            <a:r>
              <a:rPr lang="sv-SE" sz="2200" dirty="0">
                <a:solidFill>
                  <a:schemeClr val="tx1">
                    <a:alpha val="80000"/>
                  </a:schemeClr>
                </a:solidFill>
              </a:rPr>
              <a:t>Undersök även de leder som inte ingår i </a:t>
            </a:r>
            <a:r>
              <a:rPr lang="sv-SE" sz="2200" dirty="0" err="1">
                <a:solidFill>
                  <a:schemeClr val="tx1">
                    <a:alpha val="80000"/>
                  </a:schemeClr>
                </a:solidFill>
              </a:rPr>
              <a:t>Beightonskalan</a:t>
            </a:r>
            <a:r>
              <a:rPr lang="sv-SE" sz="2200" dirty="0">
                <a:solidFill>
                  <a:schemeClr val="tx1">
                    <a:alpha val="80000"/>
                  </a:schemeClr>
                </a:solidFill>
              </a:rPr>
              <a:t> och särskilt de leder där patienten har som mest besvär.</a:t>
            </a:r>
          </a:p>
          <a:p>
            <a:r>
              <a:rPr lang="sv-SE" sz="2200" dirty="0">
                <a:solidFill>
                  <a:schemeClr val="tx1">
                    <a:alpha val="80000"/>
                  </a:schemeClr>
                </a:solidFill>
              </a:rPr>
              <a:t>Grad av glidning i lederna är ofta mer betydelsefull för </a:t>
            </a:r>
            <a:r>
              <a:rPr lang="sv-SE" sz="2200" b="1" dirty="0">
                <a:solidFill>
                  <a:schemeClr val="tx1">
                    <a:alpha val="80000"/>
                  </a:schemeClr>
                </a:solidFill>
              </a:rPr>
              <a:t>bedömning av instabilitet och subluxationer</a:t>
            </a:r>
            <a:r>
              <a:rPr lang="sv-SE" sz="2200" dirty="0">
                <a:solidFill>
                  <a:schemeClr val="tx1">
                    <a:alpha val="80000"/>
                  </a:schemeClr>
                </a:solidFill>
              </a:rPr>
              <a:t> än rörligheten uppmätt i grader. </a:t>
            </a:r>
          </a:p>
          <a:p>
            <a:r>
              <a:rPr lang="sv-SE" sz="1800" dirty="0">
                <a:solidFill>
                  <a:schemeClr val="tx1">
                    <a:alpha val="80000"/>
                  </a:schemeClr>
                </a:solidFill>
              </a:rPr>
              <a:t>Instrument för att värdera rörlighet och stabilitet i övre extremiteten: </a:t>
            </a:r>
            <a:r>
              <a:rPr lang="sv-SE" sz="1800" dirty="0" err="1">
                <a:solidFill>
                  <a:schemeClr val="tx1">
                    <a:alpha val="80000"/>
                  </a:schemeClr>
                </a:solidFill>
              </a:rPr>
              <a:t>Upper</a:t>
            </a:r>
            <a:r>
              <a:rPr lang="sv-SE" sz="1800" dirty="0">
                <a:solidFill>
                  <a:schemeClr val="tx1">
                    <a:alpha val="80000"/>
                  </a:schemeClr>
                </a:solidFill>
              </a:rPr>
              <a:t> </a:t>
            </a:r>
            <a:r>
              <a:rPr lang="sv-SE" sz="1800" dirty="0" err="1">
                <a:solidFill>
                  <a:schemeClr val="tx1">
                    <a:alpha val="80000"/>
                  </a:schemeClr>
                </a:solidFill>
              </a:rPr>
              <a:t>Limb</a:t>
            </a:r>
            <a:r>
              <a:rPr lang="sv-SE" sz="1800" dirty="0">
                <a:solidFill>
                  <a:schemeClr val="tx1">
                    <a:alpha val="80000"/>
                  </a:schemeClr>
                </a:solidFill>
              </a:rPr>
              <a:t> </a:t>
            </a:r>
            <a:r>
              <a:rPr lang="sv-SE" sz="1800" dirty="0" err="1">
                <a:solidFill>
                  <a:schemeClr val="tx1">
                    <a:alpha val="80000"/>
                  </a:schemeClr>
                </a:solidFill>
              </a:rPr>
              <a:t>Hypermobility</a:t>
            </a:r>
            <a:r>
              <a:rPr lang="sv-SE" sz="1800" dirty="0">
                <a:solidFill>
                  <a:schemeClr val="tx1">
                    <a:alpha val="80000"/>
                  </a:schemeClr>
                </a:solidFill>
              </a:rPr>
              <a:t> </a:t>
            </a:r>
            <a:r>
              <a:rPr lang="sv-SE" sz="1800" dirty="0" err="1">
                <a:solidFill>
                  <a:schemeClr val="tx1">
                    <a:alpha val="80000"/>
                  </a:schemeClr>
                </a:solidFill>
              </a:rPr>
              <a:t>Assesment</a:t>
            </a:r>
            <a:r>
              <a:rPr lang="sv-SE" sz="1800" dirty="0">
                <a:solidFill>
                  <a:schemeClr val="tx1">
                    <a:alpha val="80000"/>
                  </a:schemeClr>
                </a:solidFill>
              </a:rPr>
              <a:t> </a:t>
            </a:r>
            <a:r>
              <a:rPr lang="sv-SE" sz="1800" dirty="0" err="1">
                <a:solidFill>
                  <a:schemeClr val="tx1">
                    <a:alpha val="80000"/>
                  </a:schemeClr>
                </a:solidFill>
              </a:rPr>
              <a:t>Tool</a:t>
            </a:r>
            <a:r>
              <a:rPr lang="sv-SE" sz="1800" dirty="0">
                <a:solidFill>
                  <a:schemeClr val="tx1">
                    <a:alpha val="80000"/>
                  </a:schemeClr>
                </a:solidFill>
              </a:rPr>
              <a:t> (ULHAT), nedre extremiteten </a:t>
            </a:r>
            <a:r>
              <a:rPr lang="sv-SE" sz="1800" dirty="0" err="1">
                <a:solidFill>
                  <a:schemeClr val="tx1">
                    <a:alpha val="80000"/>
                  </a:schemeClr>
                </a:solidFill>
              </a:rPr>
              <a:t>Lower</a:t>
            </a:r>
            <a:r>
              <a:rPr lang="sv-SE" sz="1800" dirty="0">
                <a:solidFill>
                  <a:schemeClr val="tx1">
                    <a:alpha val="80000"/>
                  </a:schemeClr>
                </a:solidFill>
              </a:rPr>
              <a:t> </a:t>
            </a:r>
            <a:r>
              <a:rPr lang="sv-SE" sz="1800" dirty="0" err="1">
                <a:solidFill>
                  <a:schemeClr val="tx1">
                    <a:alpha val="80000"/>
                  </a:schemeClr>
                </a:solidFill>
              </a:rPr>
              <a:t>Limb</a:t>
            </a:r>
            <a:r>
              <a:rPr lang="sv-SE" sz="1800" dirty="0">
                <a:solidFill>
                  <a:schemeClr val="tx1">
                    <a:alpha val="80000"/>
                  </a:schemeClr>
                </a:solidFill>
              </a:rPr>
              <a:t> </a:t>
            </a:r>
            <a:r>
              <a:rPr lang="sv-SE" sz="1800" dirty="0" err="1">
                <a:solidFill>
                  <a:schemeClr val="tx1">
                    <a:alpha val="80000"/>
                  </a:schemeClr>
                </a:solidFill>
              </a:rPr>
              <a:t>Hypermobility</a:t>
            </a:r>
            <a:r>
              <a:rPr lang="sv-SE" sz="1800" dirty="0">
                <a:solidFill>
                  <a:schemeClr val="tx1">
                    <a:alpha val="80000"/>
                  </a:schemeClr>
                </a:solidFill>
              </a:rPr>
              <a:t> </a:t>
            </a:r>
            <a:r>
              <a:rPr lang="sv-SE" sz="1800" dirty="0" err="1">
                <a:solidFill>
                  <a:schemeClr val="tx1">
                    <a:alpha val="80000"/>
                  </a:schemeClr>
                </a:solidFill>
              </a:rPr>
              <a:t>Assesment</a:t>
            </a:r>
            <a:r>
              <a:rPr lang="sv-SE" sz="1800" dirty="0">
                <a:solidFill>
                  <a:schemeClr val="tx1">
                    <a:alpha val="80000"/>
                  </a:schemeClr>
                </a:solidFill>
              </a:rPr>
              <a:t> </a:t>
            </a:r>
            <a:r>
              <a:rPr lang="sv-SE" sz="1800" dirty="0" err="1">
                <a:solidFill>
                  <a:schemeClr val="tx1">
                    <a:alpha val="80000"/>
                  </a:schemeClr>
                </a:solidFill>
              </a:rPr>
              <a:t>Tool</a:t>
            </a:r>
            <a:r>
              <a:rPr lang="sv-SE" sz="1800" dirty="0">
                <a:solidFill>
                  <a:schemeClr val="tx1">
                    <a:alpha val="80000"/>
                  </a:schemeClr>
                </a:solidFill>
              </a:rPr>
              <a:t>,(LLAT).</a:t>
            </a:r>
          </a:p>
          <a:p>
            <a:r>
              <a:rPr lang="sv-SE" sz="2200" dirty="0">
                <a:solidFill>
                  <a:schemeClr val="tx1">
                    <a:alpha val="80000"/>
                  </a:schemeClr>
                </a:solidFill>
              </a:rPr>
              <a:t>Bedöm rörlighet och stabilitet i </a:t>
            </a:r>
            <a:r>
              <a:rPr lang="sv-SE" sz="2200" dirty="0" err="1">
                <a:solidFill>
                  <a:schemeClr val="tx1">
                    <a:alpha val="80000"/>
                  </a:schemeClr>
                </a:solidFill>
              </a:rPr>
              <a:t>columna</a:t>
            </a:r>
            <a:r>
              <a:rPr lang="sv-SE" sz="2200" dirty="0">
                <a:solidFill>
                  <a:schemeClr val="tx1">
                    <a:alpha val="80000"/>
                  </a:schemeClr>
                </a:solidFill>
              </a:rPr>
              <a:t> med särskild hänsyn till om det föreligger </a:t>
            </a:r>
            <a:r>
              <a:rPr lang="sv-SE" sz="2200" b="1" dirty="0" err="1">
                <a:solidFill>
                  <a:schemeClr val="tx1">
                    <a:alpha val="80000"/>
                  </a:schemeClr>
                </a:solidFill>
              </a:rPr>
              <a:t>kraniocervikal</a:t>
            </a:r>
            <a:r>
              <a:rPr lang="sv-SE" sz="2200" b="1" dirty="0">
                <a:solidFill>
                  <a:schemeClr val="tx1">
                    <a:alpha val="80000"/>
                  </a:schemeClr>
                </a:solidFill>
              </a:rPr>
              <a:t>/</a:t>
            </a:r>
            <a:r>
              <a:rPr lang="sv-SE" sz="2200" b="1" dirty="0" err="1">
                <a:solidFill>
                  <a:schemeClr val="tx1">
                    <a:alpha val="80000"/>
                  </a:schemeClr>
                </a:solidFill>
              </a:rPr>
              <a:t>atlantoaxial</a:t>
            </a:r>
            <a:r>
              <a:rPr lang="sv-SE" sz="2200" b="1" dirty="0">
                <a:solidFill>
                  <a:schemeClr val="tx1">
                    <a:alpha val="80000"/>
                  </a:schemeClr>
                </a:solidFill>
              </a:rPr>
              <a:t> instabilitet</a:t>
            </a:r>
            <a:r>
              <a:rPr lang="sv-SE" sz="2200" dirty="0">
                <a:solidFill>
                  <a:schemeClr val="tx1">
                    <a:alpha val="80000"/>
                  </a:schemeClr>
                </a:solidFill>
              </a:rPr>
              <a:t>. </a:t>
            </a:r>
          </a:p>
          <a:p>
            <a:r>
              <a:rPr lang="sv-SE" sz="2200" dirty="0">
                <a:solidFill>
                  <a:schemeClr val="tx1">
                    <a:alpha val="80000"/>
                  </a:schemeClr>
                </a:solidFill>
              </a:rPr>
              <a:t>Undersök även om det finns </a:t>
            </a:r>
            <a:r>
              <a:rPr lang="sv-SE" sz="2200" b="1" dirty="0" err="1">
                <a:solidFill>
                  <a:schemeClr val="tx1">
                    <a:alpha val="80000"/>
                  </a:schemeClr>
                </a:solidFill>
              </a:rPr>
              <a:t>hypomobila</a:t>
            </a:r>
            <a:r>
              <a:rPr lang="sv-SE" sz="2200" dirty="0">
                <a:solidFill>
                  <a:schemeClr val="tx1">
                    <a:alpha val="80000"/>
                  </a:schemeClr>
                </a:solidFill>
              </a:rPr>
              <a:t> områden. </a:t>
            </a:r>
          </a:p>
          <a:p>
            <a:pPr marL="0" indent="0">
              <a:buNone/>
            </a:pPr>
            <a:endParaRPr lang="sv-SE" sz="1400" dirty="0">
              <a:solidFill>
                <a:schemeClr val="tx1">
                  <a:alpha val="80000"/>
                </a:schemeClr>
              </a:solidFill>
            </a:endParaRPr>
          </a:p>
        </p:txBody>
      </p:sp>
      <p:cxnSp>
        <p:nvCxnSpPr>
          <p:cNvPr id="1049" name="Straight Connector 104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0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4" name="textruta 3">
            <a:extLst>
              <a:ext uri="{FF2B5EF4-FFF2-40B4-BE49-F238E27FC236}">
                <a16:creationId xmlns:a16="http://schemas.microsoft.com/office/drawing/2014/main" id="{EA2E8E6E-8479-2834-DFAD-FB43BC97D86A}"/>
              </a:ext>
            </a:extLst>
          </p:cNvPr>
          <p:cNvSpPr txBox="1"/>
          <p:nvPr/>
        </p:nvSpPr>
        <p:spPr>
          <a:xfrm>
            <a:off x="10572750" y="6448425"/>
            <a:ext cx="876294" cy="246221"/>
          </a:xfrm>
          <a:prstGeom prst="rect">
            <a:avLst/>
          </a:prstGeom>
          <a:noFill/>
        </p:spPr>
        <p:txBody>
          <a:bodyPr wrap="square" rtlCol="0">
            <a:spAutoFit/>
          </a:bodyPr>
          <a:lstStyle/>
          <a:p>
            <a:r>
              <a:rPr lang="sv-SE" sz="1000" dirty="0"/>
              <a:t>Bild </a:t>
            </a:r>
            <a:r>
              <a:rPr lang="sv-SE" sz="1000" dirty="0" err="1"/>
              <a:t>Pixabay</a:t>
            </a:r>
            <a:endParaRPr lang="sv-SE" sz="1000" dirty="0"/>
          </a:p>
        </p:txBody>
      </p:sp>
      <p:pic>
        <p:nvPicPr>
          <p:cNvPr id="1028" name="Picture 4" descr="Figur, Kvinna, Övning, Balans, Fokus">
            <a:extLst>
              <a:ext uri="{FF2B5EF4-FFF2-40B4-BE49-F238E27FC236}">
                <a16:creationId xmlns:a16="http://schemas.microsoft.com/office/drawing/2014/main" id="{12ABF9CB-1939-9EEB-6A33-0D279DEBD0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0444" y="3506679"/>
            <a:ext cx="1313894" cy="2970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952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9" name="Rectangle 2068">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A378D2AD-CF7F-4816-87A0-F77F340E05F3}"/>
              </a:ext>
            </a:extLst>
          </p:cNvPr>
          <p:cNvSpPr>
            <a:spLocks noGrp="1"/>
          </p:cNvSpPr>
          <p:nvPr>
            <p:ph type="title"/>
          </p:nvPr>
        </p:nvSpPr>
        <p:spPr>
          <a:xfrm>
            <a:off x="497327" y="970911"/>
            <a:ext cx="7903723" cy="889623"/>
          </a:xfrm>
        </p:spPr>
        <p:txBody>
          <a:bodyPr anchor="b">
            <a:normAutofit/>
          </a:bodyPr>
          <a:lstStyle/>
          <a:p>
            <a:r>
              <a:rPr lang="sv-SE" sz="3600" b="1" dirty="0"/>
              <a:t>Analysera hållning - </a:t>
            </a:r>
            <a:r>
              <a:rPr lang="sv-SE" sz="3600" b="1" dirty="0" err="1"/>
              <a:t>alignment</a:t>
            </a:r>
            <a:endParaRPr lang="sv-SE" sz="3600" b="1" dirty="0"/>
          </a:p>
        </p:txBody>
      </p:sp>
      <p:cxnSp>
        <p:nvCxnSpPr>
          <p:cNvPr id="2071" name="Straight Connector 2070">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7D331815-F629-217D-F4EE-A99D2801058B}"/>
              </a:ext>
            </a:extLst>
          </p:cNvPr>
          <p:cNvSpPr>
            <a:spLocks noGrp="1"/>
          </p:cNvSpPr>
          <p:nvPr>
            <p:ph idx="1"/>
          </p:nvPr>
        </p:nvSpPr>
        <p:spPr>
          <a:xfrm>
            <a:off x="361951" y="2102464"/>
            <a:ext cx="8953499" cy="4393584"/>
          </a:xfrm>
        </p:spPr>
        <p:txBody>
          <a:bodyPr anchor="t">
            <a:normAutofit fontScale="92500" lnSpcReduction="10000"/>
          </a:bodyPr>
          <a:lstStyle/>
          <a:p>
            <a:r>
              <a:rPr lang="sv-SE" sz="2400" b="1" i="0" dirty="0" err="1">
                <a:solidFill>
                  <a:schemeClr val="tx1">
                    <a:alpha val="80000"/>
                  </a:schemeClr>
                </a:solidFill>
                <a:effectLst/>
              </a:rPr>
              <a:t>Alignment</a:t>
            </a:r>
            <a:r>
              <a:rPr lang="sv-SE" sz="2400" b="0" i="0" dirty="0">
                <a:solidFill>
                  <a:schemeClr val="tx1">
                    <a:alpha val="80000"/>
                  </a:schemeClr>
                </a:solidFill>
                <a:effectLst/>
              </a:rPr>
              <a:t> </a:t>
            </a:r>
            <a:r>
              <a:rPr lang="sv-SE" sz="2400" dirty="0">
                <a:solidFill>
                  <a:schemeClr val="tx1">
                    <a:alpha val="80000"/>
                  </a:schemeClr>
                </a:solidFill>
              </a:rPr>
              <a:t>betyder </a:t>
            </a:r>
            <a:r>
              <a:rPr lang="sv-SE" sz="2400" b="1" dirty="0">
                <a:solidFill>
                  <a:schemeClr val="tx1">
                    <a:alpha val="80000"/>
                  </a:schemeClr>
                </a:solidFill>
              </a:rPr>
              <a:t>placering i linje.</a:t>
            </a:r>
          </a:p>
          <a:p>
            <a:r>
              <a:rPr lang="sv-SE" sz="2400" b="1" dirty="0" err="1">
                <a:solidFill>
                  <a:schemeClr val="tx1">
                    <a:alpha val="80000"/>
                  </a:schemeClr>
                </a:solidFill>
              </a:rPr>
              <a:t>Alignment</a:t>
            </a:r>
            <a:r>
              <a:rPr lang="sv-SE" sz="2400" b="1" dirty="0">
                <a:solidFill>
                  <a:schemeClr val="tx1">
                    <a:alpha val="80000"/>
                  </a:schemeClr>
                </a:solidFill>
              </a:rPr>
              <a:t> </a:t>
            </a:r>
            <a:r>
              <a:rPr lang="sv-SE" sz="2400" dirty="0">
                <a:solidFill>
                  <a:schemeClr val="tx1">
                    <a:alpha val="80000"/>
                  </a:schemeClr>
                </a:solidFill>
              </a:rPr>
              <a:t>är det </a:t>
            </a:r>
            <a:r>
              <a:rPr lang="sv-SE" sz="2400" b="0" i="0" dirty="0">
                <a:solidFill>
                  <a:schemeClr val="tx1">
                    <a:alpha val="80000"/>
                  </a:schemeClr>
                </a:solidFill>
                <a:effectLst/>
              </a:rPr>
              <a:t>tillstånd där kroppens strukturer får minsta möjliga negativa påverkan från tyngdkraften,</a:t>
            </a:r>
            <a:r>
              <a:rPr lang="sv-SE" sz="2400" dirty="0">
                <a:solidFill>
                  <a:schemeClr val="tx1">
                    <a:alpha val="80000"/>
                  </a:schemeClr>
                </a:solidFill>
              </a:rPr>
              <a:t> det vill säga </a:t>
            </a:r>
            <a:r>
              <a:rPr lang="sv-SE" sz="2400" b="1" i="0" dirty="0">
                <a:solidFill>
                  <a:schemeClr val="tx1">
                    <a:alpha val="80000"/>
                  </a:schemeClr>
                </a:solidFill>
                <a:effectLst/>
              </a:rPr>
              <a:t>den placering av kroppsdelarna där kroppens tyngd bärs upp av de strukturer som är skapta för att bära vikt. </a:t>
            </a:r>
            <a:endParaRPr lang="sv-SE" sz="2400" b="1" dirty="0">
              <a:solidFill>
                <a:schemeClr val="tx1">
                  <a:alpha val="80000"/>
                </a:schemeClr>
              </a:solidFill>
            </a:endParaRPr>
          </a:p>
          <a:p>
            <a:r>
              <a:rPr lang="sv-SE" sz="2400" dirty="0">
                <a:solidFill>
                  <a:schemeClr val="tx1">
                    <a:alpha val="80000"/>
                  </a:schemeClr>
                </a:solidFill>
              </a:rPr>
              <a:t>Många patienter med EDS/HSD har en hållning där de låser lederna, exempelvis står med knäna i hyperextension, för att söka stabilitet.</a:t>
            </a:r>
          </a:p>
          <a:p>
            <a:r>
              <a:rPr lang="sv-SE" sz="2400" dirty="0">
                <a:solidFill>
                  <a:schemeClr val="tx1">
                    <a:alpha val="80000"/>
                  </a:schemeClr>
                </a:solidFill>
              </a:rPr>
              <a:t>Detta leder till nedsatt aktivitet i </a:t>
            </a:r>
            <a:r>
              <a:rPr lang="sv-SE" sz="2400" dirty="0" err="1">
                <a:solidFill>
                  <a:schemeClr val="tx1">
                    <a:alpha val="80000"/>
                  </a:schemeClr>
                </a:solidFill>
              </a:rPr>
              <a:t>postural</a:t>
            </a:r>
            <a:r>
              <a:rPr lang="sv-SE" sz="2400" dirty="0">
                <a:solidFill>
                  <a:schemeClr val="tx1">
                    <a:alpha val="80000"/>
                  </a:schemeClr>
                </a:solidFill>
              </a:rPr>
              <a:t> muskulatur, att de ”hänger” i sina passiva ledstrukturer med </a:t>
            </a:r>
            <a:r>
              <a:rPr lang="sv-SE" sz="2400" b="1" dirty="0">
                <a:solidFill>
                  <a:schemeClr val="tx1">
                    <a:alpha val="80000"/>
                  </a:schemeClr>
                </a:solidFill>
              </a:rPr>
              <a:t>”</a:t>
            </a:r>
            <a:r>
              <a:rPr lang="sv-SE" sz="2400" b="1" dirty="0" err="1">
                <a:solidFill>
                  <a:schemeClr val="tx1">
                    <a:alpha val="80000"/>
                  </a:schemeClr>
                </a:solidFill>
              </a:rPr>
              <a:t>wear</a:t>
            </a:r>
            <a:r>
              <a:rPr lang="sv-SE" sz="2400" b="1" dirty="0">
                <a:solidFill>
                  <a:schemeClr val="tx1">
                    <a:alpha val="80000"/>
                  </a:schemeClr>
                </a:solidFill>
              </a:rPr>
              <a:t> and </a:t>
            </a:r>
            <a:r>
              <a:rPr lang="sv-SE" sz="2400" b="1" dirty="0" err="1">
                <a:solidFill>
                  <a:schemeClr val="tx1">
                    <a:alpha val="80000"/>
                  </a:schemeClr>
                </a:solidFill>
              </a:rPr>
              <a:t>tear</a:t>
            </a:r>
            <a:r>
              <a:rPr lang="sv-SE" sz="2400" b="1" dirty="0">
                <a:solidFill>
                  <a:schemeClr val="tx1">
                    <a:alpha val="80000"/>
                  </a:schemeClr>
                </a:solidFill>
              </a:rPr>
              <a:t>” av ligamenten </a:t>
            </a:r>
            <a:r>
              <a:rPr lang="sv-SE" sz="2400" dirty="0">
                <a:solidFill>
                  <a:schemeClr val="tx1">
                    <a:alpha val="80000"/>
                  </a:schemeClr>
                </a:solidFill>
              </a:rPr>
              <a:t>och ökad spänning i yttre dynamisk muskulatur med smärta som följd.</a:t>
            </a:r>
          </a:p>
          <a:p>
            <a:r>
              <a:rPr lang="sv-SE" sz="2400" dirty="0">
                <a:solidFill>
                  <a:schemeClr val="tx1">
                    <a:alpha val="80000"/>
                  </a:schemeClr>
                </a:solidFill>
              </a:rPr>
              <a:t>Analysera </a:t>
            </a:r>
            <a:r>
              <a:rPr lang="sv-SE" sz="2400" b="1" dirty="0">
                <a:solidFill>
                  <a:schemeClr val="tx1">
                    <a:alpha val="80000"/>
                  </a:schemeClr>
                </a:solidFill>
              </a:rPr>
              <a:t>andningsmönster</a:t>
            </a:r>
            <a:r>
              <a:rPr lang="sv-SE" sz="2400" dirty="0">
                <a:solidFill>
                  <a:schemeClr val="tx1">
                    <a:alpha val="80000"/>
                  </a:schemeClr>
                </a:solidFill>
              </a:rPr>
              <a:t> relaterat till hållningen. </a:t>
            </a:r>
          </a:p>
          <a:p>
            <a:r>
              <a:rPr lang="sv-SE" sz="2400" dirty="0" err="1">
                <a:solidFill>
                  <a:schemeClr val="tx1">
                    <a:alpha val="80000"/>
                  </a:schemeClr>
                </a:solidFill>
              </a:rPr>
              <a:t>Diagfragmas</a:t>
            </a:r>
            <a:r>
              <a:rPr lang="sv-SE" sz="2400" dirty="0">
                <a:solidFill>
                  <a:schemeClr val="tx1">
                    <a:alpha val="80000"/>
                  </a:schemeClr>
                </a:solidFill>
              </a:rPr>
              <a:t> funktion och därmed andningen påverkas i hög grad av hållningen. </a:t>
            </a:r>
          </a:p>
          <a:p>
            <a:pPr marL="0" indent="0">
              <a:buNone/>
            </a:pPr>
            <a:endParaRPr lang="sv-SE" sz="1400" dirty="0">
              <a:solidFill>
                <a:schemeClr val="tx1">
                  <a:alpha val="80000"/>
                </a:schemeClr>
              </a:solidFill>
            </a:endParaRPr>
          </a:p>
        </p:txBody>
      </p:sp>
      <p:sp>
        <p:nvSpPr>
          <p:cNvPr id="207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207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
        <p:nvSpPr>
          <p:cNvPr id="4" name="textruta 3">
            <a:extLst>
              <a:ext uri="{FF2B5EF4-FFF2-40B4-BE49-F238E27FC236}">
                <a16:creationId xmlns:a16="http://schemas.microsoft.com/office/drawing/2014/main" id="{0D4BD0C7-D6B1-B35A-488F-4A869D873A61}"/>
              </a:ext>
            </a:extLst>
          </p:cNvPr>
          <p:cNvSpPr txBox="1"/>
          <p:nvPr/>
        </p:nvSpPr>
        <p:spPr>
          <a:xfrm>
            <a:off x="11263312" y="6170334"/>
            <a:ext cx="966484" cy="246221"/>
          </a:xfrm>
          <a:prstGeom prst="rect">
            <a:avLst/>
          </a:prstGeom>
          <a:noFill/>
        </p:spPr>
        <p:txBody>
          <a:bodyPr wrap="square" rtlCol="0">
            <a:spAutoFit/>
          </a:bodyPr>
          <a:lstStyle/>
          <a:p>
            <a:r>
              <a:rPr lang="sv-SE" sz="1000" dirty="0"/>
              <a:t>Bild </a:t>
            </a:r>
            <a:r>
              <a:rPr lang="sv-SE" sz="1000" dirty="0" err="1"/>
              <a:t>Pixabay</a:t>
            </a:r>
            <a:endParaRPr lang="sv-SE" sz="1000" dirty="0"/>
          </a:p>
        </p:txBody>
      </p:sp>
      <p:pic>
        <p:nvPicPr>
          <p:cNvPr id="5" name="Picture 2" descr="Bergsposition, Yoga, Utgör, Kvinna">
            <a:extLst>
              <a:ext uri="{FF2B5EF4-FFF2-40B4-BE49-F238E27FC236}">
                <a16:creationId xmlns:a16="http://schemas.microsoft.com/office/drawing/2014/main" id="{B9CA4905-832D-C626-8EB5-195D6B59EE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1390" y="2712203"/>
            <a:ext cx="1611824" cy="3452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42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7B4490CE-CDCF-E501-D2B2-C5198462D59C}"/>
              </a:ext>
            </a:extLst>
          </p:cNvPr>
          <p:cNvSpPr>
            <a:spLocks noGrp="1"/>
          </p:cNvSpPr>
          <p:nvPr>
            <p:ph type="title"/>
          </p:nvPr>
        </p:nvSpPr>
        <p:spPr>
          <a:xfrm>
            <a:off x="619933" y="875661"/>
            <a:ext cx="9360976" cy="675142"/>
          </a:xfrm>
        </p:spPr>
        <p:txBody>
          <a:bodyPr anchor="b">
            <a:noAutofit/>
          </a:bodyPr>
          <a:lstStyle/>
          <a:p>
            <a:r>
              <a:rPr lang="sv-SE" sz="3600" b="1" dirty="0"/>
              <a:t>Funktionella tester och fysisk funktionsförmåga</a:t>
            </a:r>
          </a:p>
        </p:txBody>
      </p:sp>
      <p:cxnSp>
        <p:nvCxnSpPr>
          <p:cNvPr id="11" name="Straight Connector 10">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77226E4B-6C91-CA41-28C1-CCC178369203}"/>
              </a:ext>
            </a:extLst>
          </p:cNvPr>
          <p:cNvSpPr>
            <a:spLocks noGrp="1"/>
          </p:cNvSpPr>
          <p:nvPr>
            <p:ph idx="1"/>
          </p:nvPr>
        </p:nvSpPr>
        <p:spPr>
          <a:xfrm>
            <a:off x="504825" y="1682132"/>
            <a:ext cx="9778300" cy="5059629"/>
          </a:xfrm>
        </p:spPr>
        <p:txBody>
          <a:bodyPr anchor="t">
            <a:normAutofit/>
          </a:bodyPr>
          <a:lstStyle/>
          <a:p>
            <a:r>
              <a:rPr lang="sv-SE" sz="2200" b="1" dirty="0">
                <a:solidFill>
                  <a:schemeClr val="tx1">
                    <a:alpha val="80000"/>
                  </a:schemeClr>
                </a:solidFill>
              </a:rPr>
              <a:t>Analysera rörelsemönster i den kinetiska kedjan </a:t>
            </a:r>
            <a:r>
              <a:rPr lang="sv-SE" sz="2200" dirty="0">
                <a:solidFill>
                  <a:schemeClr val="tx1">
                    <a:alpha val="80000"/>
                  </a:schemeClr>
                </a:solidFill>
              </a:rPr>
              <a:t>där hela kroppen ”adresseras” från fötterna och hela vägen upp. </a:t>
            </a:r>
            <a:r>
              <a:rPr lang="sv-SE" sz="1800" dirty="0">
                <a:solidFill>
                  <a:schemeClr val="tx1">
                    <a:alpha val="80000"/>
                  </a:schemeClr>
                </a:solidFill>
              </a:rPr>
              <a:t>(</a:t>
            </a:r>
            <a:r>
              <a:rPr lang="sv-SE" sz="1800" dirty="0" err="1">
                <a:solidFill>
                  <a:schemeClr val="tx1">
                    <a:alpha val="80000"/>
                  </a:schemeClr>
                </a:solidFill>
              </a:rPr>
              <a:t>Observativ</a:t>
            </a:r>
            <a:r>
              <a:rPr lang="sv-SE" sz="1800" dirty="0">
                <a:solidFill>
                  <a:schemeClr val="tx1">
                    <a:alpha val="80000"/>
                  </a:schemeClr>
                </a:solidFill>
              </a:rPr>
              <a:t> rörelseanalys, ORA).</a:t>
            </a:r>
          </a:p>
          <a:p>
            <a:r>
              <a:rPr lang="sv-SE" sz="2200" dirty="0">
                <a:solidFill>
                  <a:schemeClr val="tx1">
                    <a:alpha val="80000"/>
                  </a:schemeClr>
                </a:solidFill>
              </a:rPr>
              <a:t>Funktionella tester med </a:t>
            </a:r>
            <a:r>
              <a:rPr lang="sv-SE" sz="2200" b="1" dirty="0">
                <a:solidFill>
                  <a:schemeClr val="tx1">
                    <a:alpha val="80000"/>
                  </a:schemeClr>
                </a:solidFill>
              </a:rPr>
              <a:t>analys av muskulärt aktiveringsmönster</a:t>
            </a:r>
            <a:r>
              <a:rPr lang="sv-SE" sz="2200" dirty="0">
                <a:solidFill>
                  <a:schemeClr val="tx1">
                    <a:alpha val="80000"/>
                  </a:schemeClr>
                </a:solidFill>
              </a:rPr>
              <a:t>. Aktivitet i </a:t>
            </a:r>
            <a:r>
              <a:rPr lang="sv-SE" sz="2200" dirty="0" err="1">
                <a:solidFill>
                  <a:schemeClr val="tx1">
                    <a:alpha val="80000"/>
                  </a:schemeClr>
                </a:solidFill>
              </a:rPr>
              <a:t>postural</a:t>
            </a:r>
            <a:r>
              <a:rPr lang="sv-SE" sz="2200" dirty="0">
                <a:solidFill>
                  <a:schemeClr val="tx1">
                    <a:alpha val="80000"/>
                  </a:schemeClr>
                </a:solidFill>
              </a:rPr>
              <a:t> muskulatur? Kompensatorisk aktivitet i yttre dynamisk muskulatur?</a:t>
            </a:r>
          </a:p>
          <a:p>
            <a:r>
              <a:rPr lang="sv-SE" sz="2200" b="1" dirty="0">
                <a:solidFill>
                  <a:schemeClr val="tx1">
                    <a:alpha val="80000"/>
                  </a:schemeClr>
                </a:solidFill>
              </a:rPr>
              <a:t>Bedöm balans</a:t>
            </a:r>
            <a:r>
              <a:rPr lang="sv-SE" sz="2200" dirty="0">
                <a:solidFill>
                  <a:schemeClr val="tx1">
                    <a:alpha val="80000"/>
                  </a:schemeClr>
                </a:solidFill>
              </a:rPr>
              <a:t>.</a:t>
            </a:r>
            <a:r>
              <a:rPr lang="sv-SE" sz="2200" b="1" dirty="0">
                <a:solidFill>
                  <a:schemeClr val="tx1">
                    <a:alpha val="80000"/>
                  </a:schemeClr>
                </a:solidFill>
              </a:rPr>
              <a:t> </a:t>
            </a:r>
            <a:r>
              <a:rPr lang="sv-SE" sz="1800" dirty="0">
                <a:solidFill>
                  <a:schemeClr val="tx1">
                    <a:alpha val="80000"/>
                  </a:schemeClr>
                </a:solidFill>
              </a:rPr>
              <a:t>(Rombergs, tandemstående, tandemgång, </a:t>
            </a:r>
            <a:r>
              <a:rPr lang="sv-SE" sz="1800" dirty="0" err="1">
                <a:solidFill>
                  <a:schemeClr val="tx1">
                    <a:alpha val="80000"/>
                  </a:schemeClr>
                </a:solidFill>
              </a:rPr>
              <a:t>enbensstående</a:t>
            </a:r>
            <a:r>
              <a:rPr lang="sv-SE" sz="1800" dirty="0">
                <a:solidFill>
                  <a:schemeClr val="tx1">
                    <a:alpha val="80000"/>
                  </a:schemeClr>
                </a:solidFill>
              </a:rPr>
              <a:t>, </a:t>
            </a:r>
            <a:r>
              <a:rPr lang="sv-SE" sz="1800" dirty="0" err="1">
                <a:solidFill>
                  <a:schemeClr val="tx1">
                    <a:alpha val="80000"/>
                  </a:schemeClr>
                </a:solidFill>
              </a:rPr>
              <a:t>Timed</a:t>
            </a:r>
            <a:r>
              <a:rPr lang="sv-SE" sz="1800" dirty="0">
                <a:solidFill>
                  <a:schemeClr val="tx1">
                    <a:alpha val="80000"/>
                  </a:schemeClr>
                </a:solidFill>
              </a:rPr>
              <a:t> </a:t>
            </a:r>
            <a:r>
              <a:rPr lang="sv-SE" sz="1800" dirty="0" err="1">
                <a:solidFill>
                  <a:schemeClr val="tx1">
                    <a:alpha val="80000"/>
                  </a:schemeClr>
                </a:solidFill>
              </a:rPr>
              <a:t>Up</a:t>
            </a:r>
            <a:r>
              <a:rPr lang="sv-SE" sz="1800" dirty="0">
                <a:solidFill>
                  <a:schemeClr val="tx1">
                    <a:alpha val="80000"/>
                  </a:schemeClr>
                </a:solidFill>
              </a:rPr>
              <a:t> and Go).</a:t>
            </a:r>
          </a:p>
          <a:p>
            <a:r>
              <a:rPr lang="sv-SE" sz="2200" b="1" dirty="0">
                <a:solidFill>
                  <a:schemeClr val="tx1">
                    <a:alpha val="80000"/>
                  </a:schemeClr>
                </a:solidFill>
              </a:rPr>
              <a:t>Analysera koordination </a:t>
            </a:r>
            <a:r>
              <a:rPr lang="sv-SE" sz="2200" dirty="0">
                <a:solidFill>
                  <a:schemeClr val="tx1">
                    <a:alpha val="80000"/>
                  </a:schemeClr>
                </a:solidFill>
              </a:rPr>
              <a:t>och </a:t>
            </a:r>
            <a:r>
              <a:rPr lang="sv-SE" sz="2200" b="1" dirty="0" err="1">
                <a:solidFill>
                  <a:schemeClr val="tx1">
                    <a:alpha val="80000"/>
                  </a:schemeClr>
                </a:solidFill>
              </a:rPr>
              <a:t>proprioception</a:t>
            </a:r>
            <a:r>
              <a:rPr lang="sv-SE" sz="2200" dirty="0">
                <a:solidFill>
                  <a:schemeClr val="tx1">
                    <a:alpha val="80000"/>
                  </a:schemeClr>
                </a:solidFill>
              </a:rPr>
              <a:t>. </a:t>
            </a:r>
          </a:p>
          <a:p>
            <a:r>
              <a:rPr lang="sv-SE" sz="2200" dirty="0">
                <a:solidFill>
                  <a:schemeClr val="tx1">
                    <a:alpha val="80000"/>
                  </a:schemeClr>
                </a:solidFill>
              </a:rPr>
              <a:t>Identifiera </a:t>
            </a:r>
            <a:r>
              <a:rPr lang="sv-SE" sz="2200" b="1" dirty="0">
                <a:solidFill>
                  <a:schemeClr val="tx1">
                    <a:alpha val="80000"/>
                  </a:schemeClr>
                </a:solidFill>
              </a:rPr>
              <a:t>ogynnsamma </a:t>
            </a:r>
            <a:r>
              <a:rPr lang="sv-SE" sz="2200" b="1" dirty="0" err="1">
                <a:solidFill>
                  <a:schemeClr val="tx1">
                    <a:alpha val="80000"/>
                  </a:schemeClr>
                </a:solidFill>
              </a:rPr>
              <a:t>vaneställningar</a:t>
            </a:r>
            <a:r>
              <a:rPr lang="sv-SE" sz="2200" dirty="0">
                <a:solidFill>
                  <a:schemeClr val="tx1">
                    <a:alpha val="80000"/>
                  </a:schemeClr>
                </a:solidFill>
              </a:rPr>
              <a:t> med belastning av lederna i </a:t>
            </a:r>
            <a:r>
              <a:rPr lang="sv-SE" sz="2200" b="1" dirty="0" err="1">
                <a:solidFill>
                  <a:schemeClr val="tx1">
                    <a:alpha val="80000"/>
                  </a:schemeClr>
                </a:solidFill>
              </a:rPr>
              <a:t>ytterläge</a:t>
            </a:r>
            <a:r>
              <a:rPr lang="sv-SE" sz="2200" dirty="0">
                <a:solidFill>
                  <a:schemeClr val="tx1">
                    <a:alpha val="80000"/>
                  </a:schemeClr>
                </a:solidFill>
              </a:rPr>
              <a:t>.</a:t>
            </a:r>
          </a:p>
          <a:p>
            <a:r>
              <a:rPr lang="sv-SE" sz="2200" b="1" dirty="0">
                <a:solidFill>
                  <a:schemeClr val="tx1">
                    <a:alpha val="80000"/>
                  </a:schemeClr>
                </a:solidFill>
              </a:rPr>
              <a:t>”Partytricks” och att ”knäcka leder” </a:t>
            </a:r>
            <a:r>
              <a:rPr lang="sv-SE" sz="2200" dirty="0">
                <a:solidFill>
                  <a:schemeClr val="tx1">
                    <a:alpha val="80000"/>
                  </a:schemeClr>
                </a:solidFill>
              </a:rPr>
              <a:t>medför skada i lederna på sikt och ska därför undvikas. </a:t>
            </a:r>
          </a:p>
          <a:p>
            <a:r>
              <a:rPr lang="sv-SE" sz="2200" dirty="0"/>
              <a:t>Värdera </a:t>
            </a:r>
            <a:r>
              <a:rPr lang="sv-SE" sz="2200" b="1" dirty="0"/>
              <a:t>grov kraft </a:t>
            </a:r>
            <a:r>
              <a:rPr lang="sv-SE" sz="2200" dirty="0"/>
              <a:t>och bedöm </a:t>
            </a:r>
            <a:r>
              <a:rPr lang="sv-SE" sz="2200" b="1" dirty="0"/>
              <a:t>muskulär uthållighet</a:t>
            </a:r>
            <a:r>
              <a:rPr lang="sv-SE" sz="2200" dirty="0"/>
              <a:t>. </a:t>
            </a:r>
          </a:p>
          <a:p>
            <a:r>
              <a:rPr lang="sv-SE" sz="2200" dirty="0"/>
              <a:t>Värdera </a:t>
            </a:r>
            <a:r>
              <a:rPr lang="sv-SE" sz="2200" b="1" dirty="0"/>
              <a:t>fysisk funktionsförmåga</a:t>
            </a:r>
            <a:r>
              <a:rPr lang="sv-SE" sz="2200" dirty="0"/>
              <a:t>,</a:t>
            </a:r>
            <a:r>
              <a:rPr lang="sv-SE" sz="2200" b="1" dirty="0"/>
              <a:t> </a:t>
            </a:r>
            <a:r>
              <a:rPr lang="sv-SE" sz="2200" dirty="0"/>
              <a:t>om möjligt, med 6 minuters gångtest och </a:t>
            </a:r>
            <a:r>
              <a:rPr lang="sv-SE" sz="2200" dirty="0" err="1"/>
              <a:t>submaximalt</a:t>
            </a:r>
            <a:r>
              <a:rPr lang="sv-SE" sz="2200" dirty="0"/>
              <a:t> konditionstest på cykel. </a:t>
            </a:r>
            <a:r>
              <a:rPr lang="sv-SE" sz="1800" dirty="0"/>
              <a:t>(Ekblom-Bak eller Åstrands).</a:t>
            </a:r>
          </a:p>
          <a:p>
            <a:endParaRPr lang="sv-SE" sz="2200" dirty="0">
              <a:solidFill>
                <a:schemeClr val="tx1">
                  <a:alpha val="80000"/>
                </a:schemeClr>
              </a:solidFill>
            </a:endParaRPr>
          </a:p>
          <a:p>
            <a:endParaRPr lang="sv-SE" sz="1400" dirty="0">
              <a:solidFill>
                <a:schemeClr val="tx1">
                  <a:alpha val="80000"/>
                </a:schemeClr>
              </a:solidFill>
            </a:endParaRPr>
          </a:p>
        </p:txBody>
      </p:sp>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1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
        <p:nvSpPr>
          <p:cNvPr id="5" name="textruta 4">
            <a:extLst>
              <a:ext uri="{FF2B5EF4-FFF2-40B4-BE49-F238E27FC236}">
                <a16:creationId xmlns:a16="http://schemas.microsoft.com/office/drawing/2014/main" id="{6075D48A-C097-79F4-FAAA-F03B72E53900}"/>
              </a:ext>
            </a:extLst>
          </p:cNvPr>
          <p:cNvSpPr txBox="1"/>
          <p:nvPr/>
        </p:nvSpPr>
        <p:spPr>
          <a:xfrm>
            <a:off x="10924552" y="6424756"/>
            <a:ext cx="1000748" cy="246221"/>
          </a:xfrm>
          <a:prstGeom prst="rect">
            <a:avLst/>
          </a:prstGeom>
          <a:noFill/>
        </p:spPr>
        <p:txBody>
          <a:bodyPr wrap="square" rtlCol="0">
            <a:spAutoFit/>
          </a:bodyPr>
          <a:lstStyle/>
          <a:p>
            <a:r>
              <a:rPr lang="sv-SE" sz="1000" dirty="0"/>
              <a:t>Bild </a:t>
            </a:r>
            <a:r>
              <a:rPr lang="sv-SE" sz="1000" dirty="0" err="1"/>
              <a:t>Pixabay</a:t>
            </a:r>
            <a:endParaRPr lang="sv-SE" sz="1000" dirty="0"/>
          </a:p>
        </p:txBody>
      </p:sp>
      <p:pic>
        <p:nvPicPr>
          <p:cNvPr id="4" name="Picture 2" descr="Yoga, Meditation, Kondition, Övning">
            <a:extLst>
              <a:ext uri="{FF2B5EF4-FFF2-40B4-BE49-F238E27FC236}">
                <a16:creationId xmlns:a16="http://schemas.microsoft.com/office/drawing/2014/main" id="{49903AF8-4631-FC6F-F119-45DF296879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0501" y="3160450"/>
            <a:ext cx="1349074" cy="326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446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DD77349-6ADE-99FE-8E04-12919EE56F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15" name="Rectangle 8">
              <a:extLst>
                <a:ext uri="{FF2B5EF4-FFF2-40B4-BE49-F238E27FC236}">
                  <a16:creationId xmlns:a16="http://schemas.microsoft.com/office/drawing/2014/main" id="{D5B2B92C-44DF-B41D-C67A-EBF175DF52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1EB2F1-D26A-D7C9-E9AC-B63BE629A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D16430-53D3-47E5-F4B8-B441E710D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ubrik 1">
            <a:extLst>
              <a:ext uri="{FF2B5EF4-FFF2-40B4-BE49-F238E27FC236}">
                <a16:creationId xmlns:a16="http://schemas.microsoft.com/office/drawing/2014/main" id="{ABBD64CC-C6E5-64F1-E11E-7C508A084CD2}"/>
              </a:ext>
            </a:extLst>
          </p:cNvPr>
          <p:cNvSpPr>
            <a:spLocks noGrp="1"/>
          </p:cNvSpPr>
          <p:nvPr>
            <p:ph type="title"/>
          </p:nvPr>
        </p:nvSpPr>
        <p:spPr>
          <a:xfrm>
            <a:off x="891153" y="480070"/>
            <a:ext cx="9260237" cy="1003532"/>
          </a:xfrm>
        </p:spPr>
        <p:txBody>
          <a:bodyPr anchor="ctr">
            <a:noAutofit/>
          </a:bodyPr>
          <a:lstStyle/>
          <a:p>
            <a:r>
              <a:rPr lang="sv-SE" sz="3600" b="1" dirty="0">
                <a:solidFill>
                  <a:srgbClr val="FFFFFF"/>
                </a:solidFill>
              </a:rPr>
              <a:t>Vilka modifikationer kan behövas för att patienten ska klara av olika aktiviteter?</a:t>
            </a:r>
            <a:br>
              <a:rPr lang="sv-SE" sz="3600" b="1" dirty="0">
                <a:solidFill>
                  <a:srgbClr val="FFFFFF"/>
                </a:solidFill>
              </a:rPr>
            </a:br>
            <a:r>
              <a:rPr lang="sv-SE" sz="2800" b="1" dirty="0">
                <a:solidFill>
                  <a:srgbClr val="FFFFFF"/>
                </a:solidFill>
              </a:rPr>
              <a:t> </a:t>
            </a:r>
          </a:p>
        </p:txBody>
      </p:sp>
      <p:sp>
        <p:nvSpPr>
          <p:cNvPr id="3" name="Platshållare för innehåll 2">
            <a:extLst>
              <a:ext uri="{FF2B5EF4-FFF2-40B4-BE49-F238E27FC236}">
                <a16:creationId xmlns:a16="http://schemas.microsoft.com/office/drawing/2014/main" id="{3279EB16-0C34-535A-9B63-047FC9153A91}"/>
              </a:ext>
            </a:extLst>
          </p:cNvPr>
          <p:cNvSpPr>
            <a:spLocks noGrp="1"/>
          </p:cNvSpPr>
          <p:nvPr>
            <p:ph idx="1"/>
          </p:nvPr>
        </p:nvSpPr>
        <p:spPr>
          <a:xfrm>
            <a:off x="571500" y="1983924"/>
            <a:ext cx="9906000" cy="4796581"/>
          </a:xfrm>
        </p:spPr>
        <p:txBody>
          <a:bodyPr>
            <a:normAutofit/>
          </a:bodyPr>
          <a:lstStyle/>
          <a:p>
            <a:r>
              <a:rPr lang="sv-SE" sz="2200" b="1" dirty="0" err="1"/>
              <a:t>Ortoser</a:t>
            </a:r>
            <a:r>
              <a:rPr lang="sv-SE" sz="2200" b="1" dirty="0"/>
              <a:t>, tejpning, kompressionskläder </a:t>
            </a:r>
            <a:r>
              <a:rPr lang="sv-SE" sz="2200" dirty="0"/>
              <a:t>kan öka </a:t>
            </a:r>
            <a:r>
              <a:rPr lang="sv-SE" sz="2200" dirty="0" err="1"/>
              <a:t>proprioceptionen</a:t>
            </a:r>
            <a:r>
              <a:rPr lang="sv-SE" sz="2200" dirty="0"/>
              <a:t> och stabiliteten och ska underlätta och understödja utförandet av träning.</a:t>
            </a:r>
          </a:p>
          <a:p>
            <a:r>
              <a:rPr lang="sv-SE" sz="2200" dirty="0"/>
              <a:t>Viktigt med </a:t>
            </a:r>
            <a:r>
              <a:rPr lang="sv-SE" sz="2200" b="1" dirty="0"/>
              <a:t>bra skor med inlägg vid behov</a:t>
            </a:r>
            <a:r>
              <a:rPr lang="sv-SE" sz="2200" dirty="0"/>
              <a:t>.</a:t>
            </a:r>
          </a:p>
          <a:p>
            <a:r>
              <a:rPr lang="sv-SE" sz="2200" dirty="0"/>
              <a:t>POTS – ökat vatten och saltintag?</a:t>
            </a:r>
          </a:p>
          <a:p>
            <a:r>
              <a:rPr lang="sv-SE" sz="2200" dirty="0"/>
              <a:t>Miljömässigt, varm eller kall miljö? Träna i enskilt i lugn miljö? Dämpa belysningen?</a:t>
            </a:r>
          </a:p>
          <a:p>
            <a:r>
              <a:rPr lang="sv-SE" sz="2200" dirty="0"/>
              <a:t>Vilken tid på dagen? Med vilken duration och frekvens ska träningen ske?</a:t>
            </a:r>
          </a:p>
          <a:p>
            <a:r>
              <a:rPr lang="sv-SE" sz="2200" dirty="0"/>
              <a:t>Ändra på utförandet, utgångsställningar, stå, sitta, ligga, alternera position för olika aktiviteter. Ex. sittcykel med ryggstöd istället för vanlig cykel. Modifiera redskap eller grepp.</a:t>
            </a:r>
          </a:p>
          <a:p>
            <a:endParaRPr lang="sv-SE" sz="2200" dirty="0"/>
          </a:p>
          <a:p>
            <a:pPr marL="0" indent="0">
              <a:buNone/>
            </a:pPr>
            <a:endParaRPr lang="sv-SE" sz="1600" dirty="0"/>
          </a:p>
        </p:txBody>
      </p:sp>
      <p:pic>
        <p:nvPicPr>
          <p:cNvPr id="2050" name="Picture 2" descr="Skor, Sneakers, Sport, Kvinna, Skodon">
            <a:extLst>
              <a:ext uri="{FF2B5EF4-FFF2-40B4-BE49-F238E27FC236}">
                <a16:creationId xmlns:a16="http://schemas.microsoft.com/office/drawing/2014/main" id="{BB09196A-7EA6-F1EE-63F2-4B360B9303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2609" y="4083804"/>
            <a:ext cx="1580827" cy="2131016"/>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0655BCC5-FBCC-4BEB-4368-DEE58B30C6F5}"/>
              </a:ext>
            </a:extLst>
          </p:cNvPr>
          <p:cNvSpPr txBox="1"/>
          <p:nvPr/>
        </p:nvSpPr>
        <p:spPr>
          <a:xfrm>
            <a:off x="11275016" y="6170076"/>
            <a:ext cx="829160" cy="246221"/>
          </a:xfrm>
          <a:prstGeom prst="rect">
            <a:avLst/>
          </a:prstGeom>
          <a:noFill/>
        </p:spPr>
        <p:txBody>
          <a:bodyPr wrap="square" rtlCol="0">
            <a:spAutoFit/>
          </a:bodyPr>
          <a:lstStyle/>
          <a:p>
            <a:r>
              <a:rPr lang="sv-SE" sz="1000" dirty="0"/>
              <a:t>Bild </a:t>
            </a:r>
            <a:r>
              <a:rPr lang="sv-SE" sz="1000" dirty="0" err="1"/>
              <a:t>Pixabay</a:t>
            </a:r>
            <a:endParaRPr lang="sv-SE" sz="1000" dirty="0"/>
          </a:p>
        </p:txBody>
      </p:sp>
    </p:spTree>
    <p:extLst>
      <p:ext uri="{BB962C8B-B14F-4D97-AF65-F5344CB8AC3E}">
        <p14:creationId xmlns:p14="http://schemas.microsoft.com/office/powerpoint/2010/main" val="178229592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2140</Words>
  <Application>Microsoft Office PowerPoint</Application>
  <PresentationFormat>Bredbild</PresentationFormat>
  <Paragraphs>138</Paragraphs>
  <Slides>18</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18</vt:i4>
      </vt:variant>
    </vt:vector>
  </HeadingPairs>
  <TitlesOfParts>
    <vt:vector size="23" baseType="lpstr">
      <vt:lpstr>Arial</vt:lpstr>
      <vt:lpstr>Calibri</vt:lpstr>
      <vt:lpstr>Calibri Light</vt:lpstr>
      <vt:lpstr>f37-ginger-light</vt:lpstr>
      <vt:lpstr>Office-tema</vt:lpstr>
      <vt:lpstr>     </vt:lpstr>
      <vt:lpstr>Upplägg av fysisk aktivitet, träning och återhämtning vid EDS/HSD</vt:lpstr>
      <vt:lpstr>Kartlägg aktuell fysisk aktivitetsnivå och träning samt tidigare erfarenheter av träning</vt:lpstr>
      <vt:lpstr>Värdera om det föreligger undvikandebeteende eller överaktivitetsbeteende</vt:lpstr>
      <vt:lpstr>Värdera smärta, trötthet, sociala, psykologiska faktorer, samsjuklighet </vt:lpstr>
      <vt:lpstr>Undersök rörlighet, instabilitet, hypomobila områden</vt:lpstr>
      <vt:lpstr>Analysera hållning - alignment</vt:lpstr>
      <vt:lpstr>Funktionella tester och fysisk funktionsförmåga</vt:lpstr>
      <vt:lpstr>Vilka modifikationer kan behövas för att patienten ska klara av olika aktiviteter?  </vt:lpstr>
      <vt:lpstr>Utifrån bedömningen läggs en rehabplan upp i samråd med patienten med hänsyn taget till patientens unika förutsättningar </vt:lpstr>
      <vt:lpstr>Var börjar vi då? Varför har tidigare fysioterapeutiska insatser kanske inte fungerat?</vt:lpstr>
      <vt:lpstr>PowerPoint-presentation</vt:lpstr>
      <vt:lpstr>Pat med EDS/HSD behöver även styrketräna ”Strengthen exercise – they need it”!</vt:lpstr>
      <vt:lpstr>PowerPoint-presentation</vt:lpstr>
      <vt:lpstr>Viktigt även med kontinuerlig träning av konditionen med gradvis progression</vt:lpstr>
      <vt:lpstr>Andningen</vt:lpstr>
      <vt:lpstr>Hur gör vi då patienten gradvis mer självständig i sin träning? Att stå på egna ben?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Rekommendationer för fysisk aktivitet, träning och återhämtning vid hEDS/HSD</dc:title>
  <dc:creator>Widuch Annika L</dc:creator>
  <cp:lastModifiedBy>Annika Widuch</cp:lastModifiedBy>
  <cp:revision>46</cp:revision>
  <cp:lastPrinted>2024-09-05T13:38:59Z</cp:lastPrinted>
  <dcterms:created xsi:type="dcterms:W3CDTF">2024-08-07T12:03:52Z</dcterms:created>
  <dcterms:modified xsi:type="dcterms:W3CDTF">2024-09-19T05:57:50Z</dcterms:modified>
</cp:coreProperties>
</file>